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4"/>
  </p:notesMasterIdLst>
  <p:sldIdLst>
    <p:sldId id="290" r:id="rId2"/>
    <p:sldId id="291" r:id="rId3"/>
    <p:sldId id="293" r:id="rId4"/>
    <p:sldId id="257" r:id="rId5"/>
    <p:sldId id="286" r:id="rId6"/>
    <p:sldId id="287" r:id="rId7"/>
    <p:sldId id="263" r:id="rId8"/>
    <p:sldId id="284" r:id="rId9"/>
    <p:sldId id="285" r:id="rId10"/>
    <p:sldId id="275" r:id="rId11"/>
    <p:sldId id="277" r:id="rId12"/>
    <p:sldId id="276" r:id="rId13"/>
    <p:sldId id="278" r:id="rId14"/>
    <p:sldId id="283" r:id="rId15"/>
    <p:sldId id="279" r:id="rId16"/>
    <p:sldId id="282" r:id="rId17"/>
    <p:sldId id="288" r:id="rId18"/>
    <p:sldId id="265" r:id="rId19"/>
    <p:sldId id="259" r:id="rId20"/>
    <p:sldId id="273" r:id="rId21"/>
    <p:sldId id="289" r:id="rId22"/>
    <p:sldId id="272" r:id="rId23"/>
    <p:sldId id="270" r:id="rId24"/>
    <p:sldId id="281" r:id="rId25"/>
    <p:sldId id="294" r:id="rId26"/>
    <p:sldId id="261" r:id="rId27"/>
    <p:sldId id="295" r:id="rId28"/>
    <p:sldId id="266" r:id="rId29"/>
    <p:sldId id="264" r:id="rId30"/>
    <p:sldId id="258" r:id="rId31"/>
    <p:sldId id="262" r:id="rId32"/>
    <p:sldId id="26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E748E935-122E-4BD2-9037-B5CE5865B091}">
          <p14:sldIdLst>
            <p14:sldId id="290"/>
            <p14:sldId id="291"/>
            <p14:sldId id="293"/>
          </p14:sldIdLst>
        </p14:section>
        <p14:section name="Motivation" id="{AEFE35F8-5C77-45B9-9B90-3EB3CA847718}">
          <p14:sldIdLst>
            <p14:sldId id="257"/>
            <p14:sldId id="286"/>
            <p14:sldId id="287"/>
          </p14:sldIdLst>
        </p14:section>
        <p14:section name="Library" id="{853A55B3-B341-442D-BC36-AED3FF9793C1}">
          <p14:sldIdLst>
            <p14:sldId id="263"/>
            <p14:sldId id="284"/>
            <p14:sldId id="285"/>
            <p14:sldId id="275"/>
            <p14:sldId id="277"/>
            <p14:sldId id="276"/>
            <p14:sldId id="278"/>
            <p14:sldId id="283"/>
            <p14:sldId id="279"/>
            <p14:sldId id="282"/>
            <p14:sldId id="288"/>
            <p14:sldId id="265"/>
            <p14:sldId id="259"/>
            <p14:sldId id="273"/>
            <p14:sldId id="289"/>
            <p14:sldId id="272"/>
            <p14:sldId id="270"/>
            <p14:sldId id="281"/>
          </p14:sldIdLst>
        </p14:section>
        <p14:section name="PLINQ" id="{CF6CD649-D513-4FE6-95CD-95DEC48EE9F9}">
          <p14:sldIdLst>
            <p14:sldId id="294"/>
            <p14:sldId id="261"/>
            <p14:sldId id="295"/>
            <p14:sldId id="266"/>
          </p14:sldIdLst>
        </p14:section>
        <p14:section name="Review" id="{B39CDC0E-A28A-4E47-AFA9-B6A15CB01A4A}">
          <p14:sldIdLst>
            <p14:sldId id="264"/>
            <p14:sldId id="258"/>
          </p14:sldIdLst>
        </p14:section>
        <p14:section name="Debugging" id="{AA15B085-E952-497E-88BC-AD6DF1AC044E}">
          <p14:sldIdLst>
            <p14:sldId id="262"/>
          </p14:sldIdLst>
        </p14:section>
        <p14:section name="Closing" id="{D1BFB65A-91D9-47FE-B779-A08B8FF30797}">
          <p14:sldIdLst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D2"/>
    <a:srgbClr val="385E44"/>
    <a:srgbClr val="417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86674" autoAdjust="0"/>
  </p:normalViewPr>
  <p:slideViewPr>
    <p:cSldViewPr>
      <p:cViewPr>
        <p:scale>
          <a:sx n="125" d="100"/>
          <a:sy n="125" d="100"/>
        </p:scale>
        <p:origin x="-1038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msdn.microsoft.com/concurrency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bit.ly/caxi9I" TargetMode="External"/><Relationship Id="rId1" Type="http://schemas.openxmlformats.org/officeDocument/2006/relationships/hyperlink" Target="http://bit.ly/bo73EI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reedcopsey.com/category/algorithms/parallelism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DDE12-8C6B-4144-AB19-E43B6925DAFF}" type="doc">
      <dgm:prSet loTypeId="urn:microsoft.com/office/officeart/2005/8/layout/pList1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B5BFA1-91F4-4A17-B1A9-B3847796D92A}">
      <dgm:prSet phldrT="[Text]"/>
      <dgm:spPr/>
      <dgm:t>
        <a:bodyPr/>
        <a:lstStyle/>
        <a:p>
          <a:r>
            <a:rPr lang="en-US" b="1" dirty="0" err="1" smtClean="0"/>
            <a:t>Manycore</a:t>
          </a:r>
          <a:r>
            <a:rPr lang="en-US" b="1" dirty="0" smtClean="0"/>
            <a:t> machines…</a:t>
          </a:r>
          <a:endParaRPr lang="en-US" b="1" dirty="0"/>
        </a:p>
      </dgm:t>
    </dgm:pt>
    <dgm:pt modelId="{25679B15-DCA2-4F7C-9877-3C9D4785C201}" type="parTrans" cxnId="{8350E233-99EE-41D8-B5E3-CF63875389F4}">
      <dgm:prSet/>
      <dgm:spPr/>
      <dgm:t>
        <a:bodyPr/>
        <a:lstStyle/>
        <a:p>
          <a:endParaRPr lang="en-US"/>
        </a:p>
      </dgm:t>
    </dgm:pt>
    <dgm:pt modelId="{A062642E-F4CD-46B3-BC10-B9EFDCE5396E}" type="sibTrans" cxnId="{8350E233-99EE-41D8-B5E3-CF63875389F4}">
      <dgm:prSet/>
      <dgm:spPr/>
      <dgm:t>
        <a:bodyPr/>
        <a:lstStyle/>
        <a:p>
          <a:endParaRPr lang="en-US"/>
        </a:p>
      </dgm:t>
    </dgm:pt>
    <dgm:pt modelId="{0D2BE47A-F46E-4DA2-AAB9-36EA1E334B2C}">
      <dgm:prSet phldrT="[Text]"/>
      <dgm:spPr/>
      <dgm:t>
        <a:bodyPr/>
        <a:lstStyle/>
        <a:p>
          <a:r>
            <a:rPr lang="en-US" b="1" dirty="0" smtClean="0"/>
            <a:t>…have arrived!</a:t>
          </a:r>
          <a:endParaRPr lang="en-US" b="1" dirty="0"/>
        </a:p>
      </dgm:t>
    </dgm:pt>
    <dgm:pt modelId="{018D1C27-2A15-4DDF-8875-953DD78A0C45}" type="sibTrans" cxnId="{917305C0-464F-49D1-B122-73829909F604}">
      <dgm:prSet/>
      <dgm:spPr/>
      <dgm:t>
        <a:bodyPr/>
        <a:lstStyle/>
        <a:p>
          <a:endParaRPr lang="en-US"/>
        </a:p>
      </dgm:t>
    </dgm:pt>
    <dgm:pt modelId="{F46E09DB-99C9-4F49-AE2B-FCAE391791E3}" type="parTrans" cxnId="{917305C0-464F-49D1-B122-73829909F604}">
      <dgm:prSet/>
      <dgm:spPr/>
      <dgm:t>
        <a:bodyPr/>
        <a:lstStyle/>
        <a:p>
          <a:endParaRPr lang="en-US"/>
        </a:p>
      </dgm:t>
    </dgm:pt>
    <dgm:pt modelId="{71E37A60-BA1D-45D8-9279-875F9643BB3B}" type="pres">
      <dgm:prSet presAssocID="{5EADDE12-8C6B-4144-AB19-E43B6925DA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22766F-3374-4AEE-ADE3-E608F4E2CA43}" type="pres">
      <dgm:prSet presAssocID="{A0B5BFA1-91F4-4A17-B1A9-B3847796D92A}" presName="compNode" presStyleCnt="0"/>
      <dgm:spPr/>
    </dgm:pt>
    <dgm:pt modelId="{145EBA55-B028-4A00-B760-AB1D9D00EB43}" type="pres">
      <dgm:prSet presAssocID="{A0B5BFA1-91F4-4A17-B1A9-B3847796D92A}" presName="pictRect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B6447F-01AE-4868-96C4-B2AE8246DBEC}" type="pres">
      <dgm:prSet presAssocID="{A0B5BFA1-91F4-4A17-B1A9-B3847796D92A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F3E10-316E-4F4E-B65D-16C39587D08B}" type="pres">
      <dgm:prSet presAssocID="{A062642E-F4CD-46B3-BC10-B9EFDCE539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554591-FC53-48E7-A332-8D73F3270547}" type="pres">
      <dgm:prSet presAssocID="{0D2BE47A-F46E-4DA2-AAB9-36EA1E334B2C}" presName="compNode" presStyleCnt="0"/>
      <dgm:spPr/>
    </dgm:pt>
    <dgm:pt modelId="{FF2C4EBB-6D82-47DC-85FC-47024CB3894C}" type="pres">
      <dgm:prSet presAssocID="{0D2BE47A-F46E-4DA2-AAB9-36EA1E334B2C}" presName="pictRect" presStyleLbl="node1" presStyleIdx="1" presStyleCnt="2" custLinFactNeighborX="272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4EAE2A7-D9CE-4813-9552-83979D5D099A}" type="pres">
      <dgm:prSet presAssocID="{0D2BE47A-F46E-4DA2-AAB9-36EA1E334B2C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0E233-99EE-41D8-B5E3-CF63875389F4}" srcId="{5EADDE12-8C6B-4144-AB19-E43B6925DAFF}" destId="{A0B5BFA1-91F4-4A17-B1A9-B3847796D92A}" srcOrd="0" destOrd="0" parTransId="{25679B15-DCA2-4F7C-9877-3C9D4785C201}" sibTransId="{A062642E-F4CD-46B3-BC10-B9EFDCE5396E}"/>
    <dgm:cxn modelId="{86204B7D-EA05-4919-B90E-928A946B6646}" type="presOf" srcId="{5EADDE12-8C6B-4144-AB19-E43B6925DAFF}" destId="{71E37A60-BA1D-45D8-9279-875F9643BB3B}" srcOrd="0" destOrd="0" presId="urn:microsoft.com/office/officeart/2005/8/layout/pList1"/>
    <dgm:cxn modelId="{B5FA9AE6-3615-49BF-8E1A-307ABF08120F}" type="presOf" srcId="{A062642E-F4CD-46B3-BC10-B9EFDCE5396E}" destId="{DF3F3E10-316E-4F4E-B65D-16C39587D08B}" srcOrd="0" destOrd="0" presId="urn:microsoft.com/office/officeart/2005/8/layout/pList1"/>
    <dgm:cxn modelId="{44B26C5A-037A-42F4-A5E1-1E4F14B7A5E7}" type="presOf" srcId="{A0B5BFA1-91F4-4A17-B1A9-B3847796D92A}" destId="{AEB6447F-01AE-4868-96C4-B2AE8246DBEC}" srcOrd="0" destOrd="0" presId="urn:microsoft.com/office/officeart/2005/8/layout/pList1"/>
    <dgm:cxn modelId="{917305C0-464F-49D1-B122-73829909F604}" srcId="{5EADDE12-8C6B-4144-AB19-E43B6925DAFF}" destId="{0D2BE47A-F46E-4DA2-AAB9-36EA1E334B2C}" srcOrd="1" destOrd="0" parTransId="{F46E09DB-99C9-4F49-AE2B-FCAE391791E3}" sibTransId="{018D1C27-2A15-4DDF-8875-953DD78A0C45}"/>
    <dgm:cxn modelId="{C6DC7829-0DBE-43CC-96B5-8ED1F6D78CB1}" type="presOf" srcId="{0D2BE47A-F46E-4DA2-AAB9-36EA1E334B2C}" destId="{74EAE2A7-D9CE-4813-9552-83979D5D099A}" srcOrd="0" destOrd="0" presId="urn:microsoft.com/office/officeart/2005/8/layout/pList1"/>
    <dgm:cxn modelId="{217EAE83-F0DB-4D1D-9146-15D404F8D316}" type="presParOf" srcId="{71E37A60-BA1D-45D8-9279-875F9643BB3B}" destId="{5C22766F-3374-4AEE-ADE3-E608F4E2CA43}" srcOrd="0" destOrd="0" presId="urn:microsoft.com/office/officeart/2005/8/layout/pList1"/>
    <dgm:cxn modelId="{3E5239C7-F653-4C90-8EB8-943A8611B60E}" type="presParOf" srcId="{5C22766F-3374-4AEE-ADE3-E608F4E2CA43}" destId="{145EBA55-B028-4A00-B760-AB1D9D00EB43}" srcOrd="0" destOrd="0" presId="urn:microsoft.com/office/officeart/2005/8/layout/pList1"/>
    <dgm:cxn modelId="{D2685025-1EEA-4606-A61F-48D5829F96BA}" type="presParOf" srcId="{5C22766F-3374-4AEE-ADE3-E608F4E2CA43}" destId="{AEB6447F-01AE-4868-96C4-B2AE8246DBEC}" srcOrd="1" destOrd="0" presId="urn:microsoft.com/office/officeart/2005/8/layout/pList1"/>
    <dgm:cxn modelId="{F34B02CA-8CE0-480B-8B4B-9809237ECD6E}" type="presParOf" srcId="{71E37A60-BA1D-45D8-9279-875F9643BB3B}" destId="{DF3F3E10-316E-4F4E-B65D-16C39587D08B}" srcOrd="1" destOrd="0" presId="urn:microsoft.com/office/officeart/2005/8/layout/pList1"/>
    <dgm:cxn modelId="{84DC0608-8A55-4376-8E5B-D22DEE2D6646}" type="presParOf" srcId="{71E37A60-BA1D-45D8-9279-875F9643BB3B}" destId="{42554591-FC53-48E7-A332-8D73F3270547}" srcOrd="2" destOrd="0" presId="urn:microsoft.com/office/officeart/2005/8/layout/pList1"/>
    <dgm:cxn modelId="{C6C398C8-EDAB-4EEF-846B-81A8C9297F4A}" type="presParOf" srcId="{42554591-FC53-48E7-A332-8D73F3270547}" destId="{FF2C4EBB-6D82-47DC-85FC-47024CB3894C}" srcOrd="0" destOrd="0" presId="urn:microsoft.com/office/officeart/2005/8/layout/pList1"/>
    <dgm:cxn modelId="{F0FF9A79-4B30-4C92-9A25-27F1ED68A76F}" type="presParOf" srcId="{42554591-FC53-48E7-A332-8D73F3270547}" destId="{74EAE2A7-D9CE-4813-9552-83979D5D099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DDE12-8C6B-4144-AB19-E43B6925DAFF}" type="doc">
      <dgm:prSet loTypeId="urn:microsoft.com/office/officeart/2005/8/layout/pList1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E21A0-EB18-4870-8502-B00667CA7D34}">
      <dgm:prSet phldrT="[Text]"/>
      <dgm:spPr/>
      <dgm:t>
        <a:bodyPr/>
        <a:lstStyle/>
        <a:p>
          <a:r>
            <a:rPr lang="en-US" b="1" dirty="0" smtClean="0"/>
            <a:t>Performance and Scalability</a:t>
          </a:r>
          <a:endParaRPr lang="en-US" b="1" dirty="0"/>
        </a:p>
      </dgm:t>
    </dgm:pt>
    <dgm:pt modelId="{E4802745-59CF-458C-BC90-62728A197C70}" type="parTrans" cxnId="{4AF95695-1292-4911-A0B2-72BEE18EF865}">
      <dgm:prSet/>
      <dgm:spPr/>
      <dgm:t>
        <a:bodyPr/>
        <a:lstStyle/>
        <a:p>
          <a:endParaRPr lang="en-US"/>
        </a:p>
      </dgm:t>
    </dgm:pt>
    <dgm:pt modelId="{9A7B0C5F-46D4-48FF-8B37-DB4F44555B6D}" type="sibTrans" cxnId="{4AF95695-1292-4911-A0B2-72BEE18EF865}">
      <dgm:prSet/>
      <dgm:spPr/>
      <dgm:t>
        <a:bodyPr/>
        <a:lstStyle/>
        <a:p>
          <a:endParaRPr lang="en-US"/>
        </a:p>
      </dgm:t>
    </dgm:pt>
    <dgm:pt modelId="{71E37A60-BA1D-45D8-9279-875F9643BB3B}" type="pres">
      <dgm:prSet presAssocID="{5EADDE12-8C6B-4144-AB19-E43B6925DA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57976C-7707-4B12-8F08-9E7CB705FF80}" type="pres">
      <dgm:prSet presAssocID="{B7EE21A0-EB18-4870-8502-B00667CA7D34}" presName="compNode" presStyleCnt="0"/>
      <dgm:spPr/>
    </dgm:pt>
    <dgm:pt modelId="{244DE188-3B54-4C71-BC12-6F70C484BCFC}" type="pres">
      <dgm:prSet presAssocID="{B7EE21A0-EB18-4870-8502-B00667CA7D34}" presName="pictRect" presStyleLbl="node1" presStyleIdx="0" presStyleCnt="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A97C3DC-39E9-476F-9FE6-2256C252673A}" type="pres">
      <dgm:prSet presAssocID="{B7EE21A0-EB18-4870-8502-B00667CA7D34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F95695-1292-4911-A0B2-72BEE18EF865}" srcId="{5EADDE12-8C6B-4144-AB19-E43B6925DAFF}" destId="{B7EE21A0-EB18-4870-8502-B00667CA7D34}" srcOrd="0" destOrd="0" parTransId="{E4802745-59CF-458C-BC90-62728A197C70}" sibTransId="{9A7B0C5F-46D4-48FF-8B37-DB4F44555B6D}"/>
    <dgm:cxn modelId="{A39020F1-9B98-4852-94A3-D3448ACD6D9D}" type="presOf" srcId="{B7EE21A0-EB18-4870-8502-B00667CA7D34}" destId="{6A97C3DC-39E9-476F-9FE6-2256C252673A}" srcOrd="0" destOrd="0" presId="urn:microsoft.com/office/officeart/2005/8/layout/pList1"/>
    <dgm:cxn modelId="{3AB157DF-515B-427D-BDEC-0A64F1EC28D3}" type="presOf" srcId="{5EADDE12-8C6B-4144-AB19-E43B6925DAFF}" destId="{71E37A60-BA1D-45D8-9279-875F9643BB3B}" srcOrd="0" destOrd="0" presId="urn:microsoft.com/office/officeart/2005/8/layout/pList1"/>
    <dgm:cxn modelId="{F71E2AE4-FBB1-4C97-896E-D1BC98BD4B6F}" type="presParOf" srcId="{71E37A60-BA1D-45D8-9279-875F9643BB3B}" destId="{0757976C-7707-4B12-8F08-9E7CB705FF80}" srcOrd="0" destOrd="0" presId="urn:microsoft.com/office/officeart/2005/8/layout/pList1"/>
    <dgm:cxn modelId="{BC3EFF13-4C3D-40BA-B04C-B3FABA99957D}" type="presParOf" srcId="{0757976C-7707-4B12-8F08-9E7CB705FF80}" destId="{244DE188-3B54-4C71-BC12-6F70C484BCFC}" srcOrd="0" destOrd="0" presId="urn:microsoft.com/office/officeart/2005/8/layout/pList1"/>
    <dgm:cxn modelId="{2DBDEADC-060A-4BBC-852D-7D99C8B9E890}" type="presParOf" srcId="{0757976C-7707-4B12-8F08-9E7CB705FF80}" destId="{6A97C3DC-39E9-476F-9FE6-2256C252673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36784-F7A0-4150-935D-42710051FAB5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FF1FA-E8BA-4C7C-8E84-6B6620A6FC98}">
      <dgm:prSet phldrT="[Text]"/>
      <dgm:spPr/>
      <dgm:t>
        <a:bodyPr/>
        <a:lstStyle/>
        <a:p>
          <a:r>
            <a:rPr lang="en-US" dirty="0" smtClean="0"/>
            <a:t>Fully Static</a:t>
          </a:r>
          <a:endParaRPr lang="en-US" dirty="0"/>
        </a:p>
      </dgm:t>
    </dgm:pt>
    <dgm:pt modelId="{C1B32C52-B3DC-44F4-AEB3-A637D04ED9AD}" type="parTrans" cxnId="{7182688B-E218-4EE7-8F22-0F8C97AA66E3}">
      <dgm:prSet/>
      <dgm:spPr/>
      <dgm:t>
        <a:bodyPr/>
        <a:lstStyle/>
        <a:p>
          <a:endParaRPr lang="en-US"/>
        </a:p>
      </dgm:t>
    </dgm:pt>
    <dgm:pt modelId="{AA11A594-EBD4-4038-B1A0-03D3128ECA8C}" type="sibTrans" cxnId="{7182688B-E218-4EE7-8F22-0F8C97AA66E3}">
      <dgm:prSet/>
      <dgm:spPr/>
      <dgm:t>
        <a:bodyPr/>
        <a:lstStyle/>
        <a:p>
          <a:endParaRPr lang="en-US"/>
        </a:p>
      </dgm:t>
    </dgm:pt>
    <dgm:pt modelId="{892C267B-5EC7-40F9-8EB3-3C9D484619F3}">
      <dgm:prSet phldrT="[Text]"/>
      <dgm:spPr/>
      <dgm:t>
        <a:bodyPr/>
        <a:lstStyle/>
        <a:p>
          <a:r>
            <a:rPr lang="en-US" dirty="0" smtClean="0"/>
            <a:t>Fully Dynamic</a:t>
          </a:r>
          <a:endParaRPr lang="en-US" dirty="0"/>
        </a:p>
      </dgm:t>
    </dgm:pt>
    <dgm:pt modelId="{F47B13E4-3D3F-4B4D-B0BD-0F0C0E0794A4}" type="parTrans" cxnId="{5373498A-B662-4686-81EE-A43E4E0026E9}">
      <dgm:prSet/>
      <dgm:spPr/>
      <dgm:t>
        <a:bodyPr/>
        <a:lstStyle/>
        <a:p>
          <a:endParaRPr lang="en-US"/>
        </a:p>
      </dgm:t>
    </dgm:pt>
    <dgm:pt modelId="{840F26A9-A3AF-48FF-B6ED-A92BF465F367}" type="sibTrans" cxnId="{5373498A-B662-4686-81EE-A43E4E0026E9}">
      <dgm:prSet/>
      <dgm:spPr/>
      <dgm:t>
        <a:bodyPr/>
        <a:lstStyle/>
        <a:p>
          <a:endParaRPr lang="en-US"/>
        </a:p>
      </dgm:t>
    </dgm:pt>
    <dgm:pt modelId="{0832501C-DEC9-40DE-A21D-13BE024DBA73}" type="pres">
      <dgm:prSet presAssocID="{51036784-F7A0-4150-935D-42710051FA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0C809F-8703-466F-923E-88DCF3DFE02A}" type="pres">
      <dgm:prSet presAssocID="{CB9FF1FA-E8BA-4C7C-8E84-6B6620A6FC98}" presName="compNode" presStyleCnt="0"/>
      <dgm:spPr/>
    </dgm:pt>
    <dgm:pt modelId="{CFCD19C6-C4E0-4C85-A9D0-61148D9451FA}" type="pres">
      <dgm:prSet presAssocID="{CB9FF1FA-E8BA-4C7C-8E84-6B6620A6FC98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616162-5B5A-4B6B-A327-16A4D957B3D4}" type="pres">
      <dgm:prSet presAssocID="{CB9FF1FA-E8BA-4C7C-8E84-6B6620A6FC98}" presName="textRect" presStyleLbl="revTx" presStyleIdx="0" presStyleCnt="2" custScaleY="56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AF6A7-A700-4704-9331-D8389E5698DA}" type="pres">
      <dgm:prSet presAssocID="{AA11A594-EBD4-4038-B1A0-03D3128ECA8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E92EB4-F9E2-4698-A9F4-FEA463E08458}" type="pres">
      <dgm:prSet presAssocID="{892C267B-5EC7-40F9-8EB3-3C9D484619F3}" presName="compNode" presStyleCnt="0"/>
      <dgm:spPr/>
    </dgm:pt>
    <dgm:pt modelId="{6E259A3F-460C-4C12-8A76-1A549FD61A64}" type="pres">
      <dgm:prSet presAssocID="{892C267B-5EC7-40F9-8EB3-3C9D484619F3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981D5DA-3315-4C6F-9EAA-150D3E3F2F16}" type="pres">
      <dgm:prSet presAssocID="{892C267B-5EC7-40F9-8EB3-3C9D484619F3}" presName="textRect" presStyleLbl="revTx" presStyleIdx="1" presStyleCnt="2" custScaleY="61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B7929-C337-4297-8247-10BB1C6F7D82}" type="presOf" srcId="{892C267B-5EC7-40F9-8EB3-3C9D484619F3}" destId="{4981D5DA-3315-4C6F-9EAA-150D3E3F2F16}" srcOrd="0" destOrd="0" presId="urn:microsoft.com/office/officeart/2005/8/layout/pList1"/>
    <dgm:cxn modelId="{29FA1C9F-5107-475A-B1C4-799ED2642A80}" type="presOf" srcId="{AA11A594-EBD4-4038-B1A0-03D3128ECA8C}" destId="{581AF6A7-A700-4704-9331-D8389E5698DA}" srcOrd="0" destOrd="0" presId="urn:microsoft.com/office/officeart/2005/8/layout/pList1"/>
    <dgm:cxn modelId="{16E5A93D-9CE7-4B2E-A67D-3ECA6377C30A}" type="presOf" srcId="{CB9FF1FA-E8BA-4C7C-8E84-6B6620A6FC98}" destId="{7D616162-5B5A-4B6B-A327-16A4D957B3D4}" srcOrd="0" destOrd="0" presId="urn:microsoft.com/office/officeart/2005/8/layout/pList1"/>
    <dgm:cxn modelId="{5373498A-B662-4686-81EE-A43E4E0026E9}" srcId="{51036784-F7A0-4150-935D-42710051FAB5}" destId="{892C267B-5EC7-40F9-8EB3-3C9D484619F3}" srcOrd="1" destOrd="0" parTransId="{F47B13E4-3D3F-4B4D-B0BD-0F0C0E0794A4}" sibTransId="{840F26A9-A3AF-48FF-B6ED-A92BF465F367}"/>
    <dgm:cxn modelId="{B5DE1596-ECCD-480C-87EC-2234505E233B}" type="presOf" srcId="{51036784-F7A0-4150-935D-42710051FAB5}" destId="{0832501C-DEC9-40DE-A21D-13BE024DBA73}" srcOrd="0" destOrd="0" presId="urn:microsoft.com/office/officeart/2005/8/layout/pList1"/>
    <dgm:cxn modelId="{7182688B-E218-4EE7-8F22-0F8C97AA66E3}" srcId="{51036784-F7A0-4150-935D-42710051FAB5}" destId="{CB9FF1FA-E8BA-4C7C-8E84-6B6620A6FC98}" srcOrd="0" destOrd="0" parTransId="{C1B32C52-B3DC-44F4-AEB3-A637D04ED9AD}" sibTransId="{AA11A594-EBD4-4038-B1A0-03D3128ECA8C}"/>
    <dgm:cxn modelId="{3A64EC85-D400-4E22-A2DD-29E94C24E1FB}" type="presParOf" srcId="{0832501C-DEC9-40DE-A21D-13BE024DBA73}" destId="{480C809F-8703-466F-923E-88DCF3DFE02A}" srcOrd="0" destOrd="0" presId="urn:microsoft.com/office/officeart/2005/8/layout/pList1"/>
    <dgm:cxn modelId="{3A0430DE-19D1-47FC-9D5D-DA1308500735}" type="presParOf" srcId="{480C809F-8703-466F-923E-88DCF3DFE02A}" destId="{CFCD19C6-C4E0-4C85-A9D0-61148D9451FA}" srcOrd="0" destOrd="0" presId="urn:microsoft.com/office/officeart/2005/8/layout/pList1"/>
    <dgm:cxn modelId="{2A2DBCB4-AE18-48B8-8C6B-946B0C7224A5}" type="presParOf" srcId="{480C809F-8703-466F-923E-88DCF3DFE02A}" destId="{7D616162-5B5A-4B6B-A327-16A4D957B3D4}" srcOrd="1" destOrd="0" presId="urn:microsoft.com/office/officeart/2005/8/layout/pList1"/>
    <dgm:cxn modelId="{24EAB20F-5317-4FC3-B950-6BF93833CC2D}" type="presParOf" srcId="{0832501C-DEC9-40DE-A21D-13BE024DBA73}" destId="{581AF6A7-A700-4704-9331-D8389E5698DA}" srcOrd="1" destOrd="0" presId="urn:microsoft.com/office/officeart/2005/8/layout/pList1"/>
    <dgm:cxn modelId="{F47FFEC2-063C-4984-8FA4-B0254D5B1425}" type="presParOf" srcId="{0832501C-DEC9-40DE-A21D-13BE024DBA73}" destId="{12E92EB4-F9E2-4698-A9F4-FEA463E08458}" srcOrd="2" destOrd="0" presId="urn:microsoft.com/office/officeart/2005/8/layout/pList1"/>
    <dgm:cxn modelId="{5F86817F-F896-4827-8CF7-166C0E09F32D}" type="presParOf" srcId="{12E92EB4-F9E2-4698-A9F4-FEA463E08458}" destId="{6E259A3F-460C-4C12-8A76-1A549FD61A64}" srcOrd="0" destOrd="0" presId="urn:microsoft.com/office/officeart/2005/8/layout/pList1"/>
    <dgm:cxn modelId="{65ADD6EE-7101-4436-AEC0-B21BBE4C16CB}" type="presParOf" srcId="{12E92EB4-F9E2-4698-A9F4-FEA463E08458}" destId="{4981D5DA-3315-4C6F-9EAA-150D3E3F2F1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036784-F7A0-4150-935D-42710051FAB5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2E239-F258-4DC5-B331-D33AC3A8DEB7}">
      <dgm:prSet phldrT="[Text]"/>
      <dgm:spPr/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723BC105-9AC3-471E-B310-BA0CFD60D885}" type="parTrans" cxnId="{A582DC8B-6DFA-4B10-90A6-C0CC63D7F9DA}">
      <dgm:prSet/>
      <dgm:spPr/>
      <dgm:t>
        <a:bodyPr/>
        <a:lstStyle/>
        <a:p>
          <a:endParaRPr lang="en-US"/>
        </a:p>
      </dgm:t>
    </dgm:pt>
    <dgm:pt modelId="{83AFD241-6A4B-4895-89F2-2E8BC90E324E}" type="sibTrans" cxnId="{A582DC8B-6DFA-4B10-90A6-C0CC63D7F9DA}">
      <dgm:prSet/>
      <dgm:spPr/>
      <dgm:t>
        <a:bodyPr/>
        <a:lstStyle/>
        <a:p>
          <a:endParaRPr lang="en-US"/>
        </a:p>
      </dgm:t>
    </dgm:pt>
    <dgm:pt modelId="{402C8852-2F4A-4428-A276-3B2AE228ABD4}">
      <dgm:prSet phldrT="[Text]"/>
      <dgm:spPr/>
      <dgm:t>
        <a:bodyPr/>
        <a:lstStyle/>
        <a:p>
          <a:r>
            <a:rPr lang="en-US" dirty="0" smtClean="0"/>
            <a:t>Dynamic Chunks</a:t>
          </a:r>
          <a:endParaRPr lang="en-US" dirty="0"/>
        </a:p>
      </dgm:t>
    </dgm:pt>
    <dgm:pt modelId="{5AD5A9F6-8FB4-4474-B0EA-ACC695CB9965}" type="parTrans" cxnId="{9C267A7A-0C92-49A5-AB66-0BE8CE6D1ADB}">
      <dgm:prSet/>
      <dgm:spPr/>
      <dgm:t>
        <a:bodyPr/>
        <a:lstStyle/>
        <a:p>
          <a:endParaRPr lang="en-US"/>
        </a:p>
      </dgm:t>
    </dgm:pt>
    <dgm:pt modelId="{5D1D0CBB-5AB5-44E0-8845-9B630315D420}" type="sibTrans" cxnId="{9C267A7A-0C92-49A5-AB66-0BE8CE6D1ADB}">
      <dgm:prSet/>
      <dgm:spPr/>
      <dgm:t>
        <a:bodyPr/>
        <a:lstStyle/>
        <a:p>
          <a:endParaRPr lang="en-US"/>
        </a:p>
      </dgm:t>
    </dgm:pt>
    <dgm:pt modelId="{0832501C-DEC9-40DE-A21D-13BE024DBA73}" type="pres">
      <dgm:prSet presAssocID="{51036784-F7A0-4150-935D-42710051FA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69044D-2230-4D7B-9873-3D967C52EAA6}" type="pres">
      <dgm:prSet presAssocID="{402C8852-2F4A-4428-A276-3B2AE228ABD4}" presName="compNode" presStyleCnt="0"/>
      <dgm:spPr/>
    </dgm:pt>
    <dgm:pt modelId="{177E6D88-0C64-44C1-A88C-33B42CDF805F}" type="pres">
      <dgm:prSet presAssocID="{402C8852-2F4A-4428-A276-3B2AE228ABD4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16F90E8-8ED7-407B-979E-1A00B52F9F5F}" type="pres">
      <dgm:prSet presAssocID="{402C8852-2F4A-4428-A276-3B2AE228ABD4}" presName="textRect" presStyleLbl="revTx" presStyleIdx="0" presStyleCnt="2" custScaleX="11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166E9-17D2-41C6-BCB4-9FB26D324501}" type="pres">
      <dgm:prSet presAssocID="{5D1D0CBB-5AB5-44E0-8845-9B630315D42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568F59-E9DE-4B7C-BBE6-DB957C3CCC9D}" type="pres">
      <dgm:prSet presAssocID="{6762E239-F258-4DC5-B331-D33AC3A8DEB7}" presName="compNode" presStyleCnt="0"/>
      <dgm:spPr/>
    </dgm:pt>
    <dgm:pt modelId="{8624D12A-68B2-4A1A-830D-01BD69919B9C}" type="pres">
      <dgm:prSet presAssocID="{6762E239-F258-4DC5-B331-D33AC3A8DEB7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99DA572-3A5A-499C-8D87-966651318866}" type="pres">
      <dgm:prSet presAssocID="{6762E239-F258-4DC5-B331-D33AC3A8DEB7}" presName="textRect" presStyleLbl="revTx" presStyleIdx="1" presStyleCnt="2" custScaleY="93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9A2A9-3811-4FE3-A8F3-D834BDB42B3A}" type="presOf" srcId="{51036784-F7A0-4150-935D-42710051FAB5}" destId="{0832501C-DEC9-40DE-A21D-13BE024DBA73}" srcOrd="0" destOrd="0" presId="urn:microsoft.com/office/officeart/2005/8/layout/pList1"/>
    <dgm:cxn modelId="{9C267A7A-0C92-49A5-AB66-0BE8CE6D1ADB}" srcId="{51036784-F7A0-4150-935D-42710051FAB5}" destId="{402C8852-2F4A-4428-A276-3B2AE228ABD4}" srcOrd="0" destOrd="0" parTransId="{5AD5A9F6-8FB4-4474-B0EA-ACC695CB9965}" sibTransId="{5D1D0CBB-5AB5-44E0-8845-9B630315D420}"/>
    <dgm:cxn modelId="{9A45E130-70C2-49AC-BF74-9A47DA305136}" type="presOf" srcId="{6762E239-F258-4DC5-B331-D33AC3A8DEB7}" destId="{A99DA572-3A5A-499C-8D87-966651318866}" srcOrd="0" destOrd="0" presId="urn:microsoft.com/office/officeart/2005/8/layout/pList1"/>
    <dgm:cxn modelId="{AF375F72-9231-4EB3-BFC8-E48AEAFC8897}" type="presOf" srcId="{5D1D0CBB-5AB5-44E0-8845-9B630315D420}" destId="{1CD166E9-17D2-41C6-BCB4-9FB26D324501}" srcOrd="0" destOrd="0" presId="urn:microsoft.com/office/officeart/2005/8/layout/pList1"/>
    <dgm:cxn modelId="{A582DC8B-6DFA-4B10-90A6-C0CC63D7F9DA}" srcId="{51036784-F7A0-4150-935D-42710051FAB5}" destId="{6762E239-F258-4DC5-B331-D33AC3A8DEB7}" srcOrd="1" destOrd="0" parTransId="{723BC105-9AC3-471E-B310-BA0CFD60D885}" sibTransId="{83AFD241-6A4B-4895-89F2-2E8BC90E324E}"/>
    <dgm:cxn modelId="{60B327B3-9E24-4D3C-919D-D402FE80C83E}" type="presOf" srcId="{402C8852-2F4A-4428-A276-3B2AE228ABD4}" destId="{016F90E8-8ED7-407B-979E-1A00B52F9F5F}" srcOrd="0" destOrd="0" presId="urn:microsoft.com/office/officeart/2005/8/layout/pList1"/>
    <dgm:cxn modelId="{BFCA8EF2-35C6-4C5C-ACEB-019146B728A4}" type="presParOf" srcId="{0832501C-DEC9-40DE-A21D-13BE024DBA73}" destId="{1A69044D-2230-4D7B-9873-3D967C52EAA6}" srcOrd="0" destOrd="0" presId="urn:microsoft.com/office/officeart/2005/8/layout/pList1"/>
    <dgm:cxn modelId="{295742BC-6122-4B7A-BD02-82C0B0378602}" type="presParOf" srcId="{1A69044D-2230-4D7B-9873-3D967C52EAA6}" destId="{177E6D88-0C64-44C1-A88C-33B42CDF805F}" srcOrd="0" destOrd="0" presId="urn:microsoft.com/office/officeart/2005/8/layout/pList1"/>
    <dgm:cxn modelId="{91E0AF6B-151A-4E45-BC49-843671295884}" type="presParOf" srcId="{1A69044D-2230-4D7B-9873-3D967C52EAA6}" destId="{016F90E8-8ED7-407B-979E-1A00B52F9F5F}" srcOrd="1" destOrd="0" presId="urn:microsoft.com/office/officeart/2005/8/layout/pList1"/>
    <dgm:cxn modelId="{97A92F8E-C8A8-4391-95EF-DBB683492BEE}" type="presParOf" srcId="{0832501C-DEC9-40DE-A21D-13BE024DBA73}" destId="{1CD166E9-17D2-41C6-BCB4-9FB26D324501}" srcOrd="1" destOrd="0" presId="urn:microsoft.com/office/officeart/2005/8/layout/pList1"/>
    <dgm:cxn modelId="{D47D2DC1-09AC-4B49-BBB5-05A1987FFDE2}" type="presParOf" srcId="{0832501C-DEC9-40DE-A21D-13BE024DBA73}" destId="{95568F59-E9DE-4B7C-BBE6-DB957C3CCC9D}" srcOrd="2" destOrd="0" presId="urn:microsoft.com/office/officeart/2005/8/layout/pList1"/>
    <dgm:cxn modelId="{F3534C20-870C-4C07-8A39-8C57A544EF9C}" type="presParOf" srcId="{95568F59-E9DE-4B7C-BBE6-DB957C3CCC9D}" destId="{8624D12A-68B2-4A1A-830D-01BD69919B9C}" srcOrd="0" destOrd="0" presId="urn:microsoft.com/office/officeart/2005/8/layout/pList1"/>
    <dgm:cxn modelId="{CABB9F49-2400-464E-82CF-5B89F60770B2}" type="presParOf" srcId="{95568F59-E9DE-4B7C-BBE6-DB957C3CCC9D}" destId="{A99DA572-3A5A-499C-8D87-96665131886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B78320-C58F-4737-BC4E-A01FADB96CB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9163156E-7691-4DA8-BECF-3D5F32D4D774}">
      <dgm:prSet phldrT="[Text]"/>
      <dgm:spPr/>
      <dgm:t>
        <a:bodyPr/>
        <a:lstStyle/>
        <a:p>
          <a:r>
            <a:rPr lang="en-US" dirty="0" smtClean="0"/>
            <a:t>MSDN Parallel Programming in the .NET Framework</a:t>
          </a:r>
          <a:br>
            <a:rPr lang="en-US" dirty="0" smtClean="0"/>
          </a:br>
          <a:r>
            <a:rPr lang="en-US" dirty="0" smtClean="0">
              <a:latin typeface="Consolas" pitchFamily="49" charset="0"/>
              <a:cs typeface="Consolas" pitchFamily="49" charset="0"/>
              <a:hlinkClick xmlns:r="http://schemas.openxmlformats.org/officeDocument/2006/relationships" r:id="rId1"/>
            </a:rPr>
            <a:t>bit.ly/bo73EI</a:t>
          </a:r>
          <a:endParaRPr lang="en-US" dirty="0" smtClean="0">
            <a:latin typeface="Consolas" pitchFamily="49" charset="0"/>
            <a:cs typeface="Consolas" pitchFamily="49" charset="0"/>
          </a:endParaRPr>
        </a:p>
      </dgm:t>
    </dgm:pt>
    <dgm:pt modelId="{81417EC2-DFFA-4E3C-A652-61B0B962404D}" type="parTrans" cxnId="{2252975D-CCEE-44BC-B868-088D332C4912}">
      <dgm:prSet/>
      <dgm:spPr/>
      <dgm:t>
        <a:bodyPr/>
        <a:lstStyle/>
        <a:p>
          <a:endParaRPr lang="en-US"/>
        </a:p>
      </dgm:t>
    </dgm:pt>
    <dgm:pt modelId="{6A7AD2D7-7BE8-43E1-8C09-AEEA366FDA2A}" type="sibTrans" cxnId="{2252975D-CCEE-44BC-B868-088D332C4912}">
      <dgm:prSet/>
      <dgm:spPr/>
      <dgm:t>
        <a:bodyPr/>
        <a:lstStyle/>
        <a:p>
          <a:endParaRPr lang="en-US"/>
        </a:p>
      </dgm:t>
    </dgm:pt>
    <dgm:pt modelId="{BF47B41E-4464-4AD2-9C46-2118468634F7}">
      <dgm:prSet phldrT="[Text]"/>
      <dgm:spPr/>
      <dgm:t>
        <a:bodyPr/>
        <a:lstStyle/>
        <a:p>
          <a:r>
            <a:rPr lang="en-US" dirty="0" smtClean="0"/>
            <a:t>Patterns for Parallel Programming – Stephen </a:t>
          </a:r>
          <a:r>
            <a:rPr lang="en-US" dirty="0" err="1" smtClean="0"/>
            <a:t>Toub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>
              <a:latin typeface="Consolas" pitchFamily="49" charset="0"/>
              <a:cs typeface="Consolas" pitchFamily="49" charset="0"/>
              <a:hlinkClick xmlns:r="http://schemas.openxmlformats.org/officeDocument/2006/relationships" r:id="rId2"/>
            </a:rPr>
            <a:t>bit.ly/caxi9I</a:t>
          </a:r>
          <a:endParaRPr lang="en-US" dirty="0">
            <a:latin typeface="Consolas" pitchFamily="49" charset="0"/>
            <a:cs typeface="Consolas" pitchFamily="49" charset="0"/>
          </a:endParaRPr>
        </a:p>
      </dgm:t>
    </dgm:pt>
    <dgm:pt modelId="{EB0199A2-E454-49BC-A25A-3D9E3613ECCC}" type="parTrans" cxnId="{4E7C7132-BA7A-49B5-AB7F-24CF41E5EEE2}">
      <dgm:prSet/>
      <dgm:spPr/>
      <dgm:t>
        <a:bodyPr/>
        <a:lstStyle/>
        <a:p>
          <a:endParaRPr lang="en-US"/>
        </a:p>
      </dgm:t>
    </dgm:pt>
    <dgm:pt modelId="{5C469896-0BAE-4695-8777-1A082AB0F4F0}" type="sibTrans" cxnId="{4E7C7132-BA7A-49B5-AB7F-24CF41E5EEE2}">
      <dgm:prSet/>
      <dgm:spPr/>
      <dgm:t>
        <a:bodyPr/>
        <a:lstStyle/>
        <a:p>
          <a:endParaRPr lang="en-US"/>
        </a:p>
      </dgm:t>
    </dgm:pt>
    <dgm:pt modelId="{1ECAD10F-0755-40C6-AAEC-74CE4D3E125E}">
      <dgm:prSet phldrT="[Text]"/>
      <dgm:spPr/>
      <dgm:t>
        <a:bodyPr/>
        <a:lstStyle/>
        <a:p>
          <a:r>
            <a:rPr lang="en-US" dirty="0" smtClean="0"/>
            <a:t>MSDN Parallel Computing Portal</a:t>
          </a:r>
          <a:br>
            <a:rPr lang="en-US" dirty="0" smtClean="0"/>
          </a:br>
          <a:r>
            <a:rPr lang="en-US" dirty="0" smtClean="0">
              <a:hlinkClick xmlns:r="http://schemas.openxmlformats.org/officeDocument/2006/relationships" r:id="rId3"/>
            </a:rPr>
            <a:t>msdn.com/concurrency</a:t>
          </a:r>
          <a:endParaRPr lang="en-US" dirty="0"/>
        </a:p>
      </dgm:t>
    </dgm:pt>
    <dgm:pt modelId="{652BEAE4-AAD5-4719-B800-7D49249DF9B3}" type="parTrans" cxnId="{569D685C-D12D-4E4C-9286-38EC1E934292}">
      <dgm:prSet/>
      <dgm:spPr/>
      <dgm:t>
        <a:bodyPr/>
        <a:lstStyle/>
        <a:p>
          <a:endParaRPr lang="en-US"/>
        </a:p>
      </dgm:t>
    </dgm:pt>
    <dgm:pt modelId="{2FB57D18-FDD7-431B-9AFC-9B042239B224}" type="sibTrans" cxnId="{569D685C-D12D-4E4C-9286-38EC1E934292}">
      <dgm:prSet/>
      <dgm:spPr/>
      <dgm:t>
        <a:bodyPr/>
        <a:lstStyle/>
        <a:p>
          <a:endParaRPr lang="en-US"/>
        </a:p>
      </dgm:t>
    </dgm:pt>
    <dgm:pt modelId="{1F250268-A208-4DF6-8D25-677B57DDAC08}">
      <dgm:prSet/>
      <dgm:spPr/>
      <dgm:t>
        <a:bodyPr/>
        <a:lstStyle/>
        <a:p>
          <a:r>
            <a:rPr lang="en-US" dirty="0" smtClean="0"/>
            <a:t>Blog series on Parallelism in .NET by Reed </a:t>
          </a:r>
          <a:r>
            <a:rPr lang="en-US" dirty="0" err="1" smtClean="0"/>
            <a:t>Copsey</a:t>
          </a:r>
          <a:r>
            <a:rPr lang="en-US" dirty="0" smtClean="0"/>
            <a:t> Jr.</a:t>
          </a:r>
          <a:br>
            <a:rPr lang="en-US" dirty="0" smtClean="0"/>
          </a:br>
          <a:r>
            <a:rPr lang="en-US" dirty="0" smtClean="0">
              <a:hlinkClick xmlns:r="http://schemas.openxmlformats.org/officeDocument/2006/relationships" r:id="rId4"/>
            </a:rPr>
            <a:t>reedcopsey.com/category/algorithms/parallelism</a:t>
          </a:r>
          <a:endParaRPr lang="en-US" dirty="0"/>
        </a:p>
      </dgm:t>
    </dgm:pt>
    <dgm:pt modelId="{9DE6B88C-B0E1-4840-87D0-AA54430B3840}" type="parTrans" cxnId="{14DACAC5-2112-48AB-AB66-E5EDA2277DA1}">
      <dgm:prSet/>
      <dgm:spPr/>
      <dgm:t>
        <a:bodyPr/>
        <a:lstStyle/>
        <a:p>
          <a:endParaRPr lang="en-US"/>
        </a:p>
      </dgm:t>
    </dgm:pt>
    <dgm:pt modelId="{DEB4D16C-39A4-485F-8745-CDAA30A66BAA}" type="sibTrans" cxnId="{14DACAC5-2112-48AB-AB66-E5EDA2277DA1}">
      <dgm:prSet/>
      <dgm:spPr/>
      <dgm:t>
        <a:bodyPr/>
        <a:lstStyle/>
        <a:p>
          <a:endParaRPr lang="en-US"/>
        </a:p>
      </dgm:t>
    </dgm:pt>
    <dgm:pt modelId="{6E2D07EB-3D62-4576-BD46-B253267D240A}" type="pres">
      <dgm:prSet presAssocID="{E6B78320-C58F-4737-BC4E-A01FADB96CB3}" presName="linear" presStyleCnt="0">
        <dgm:presLayoutVars>
          <dgm:dir/>
          <dgm:resizeHandles val="exact"/>
        </dgm:presLayoutVars>
      </dgm:prSet>
      <dgm:spPr/>
    </dgm:pt>
    <dgm:pt modelId="{A5E6BF0A-94B8-491F-A9A0-99D36901A115}" type="pres">
      <dgm:prSet presAssocID="{1F250268-A208-4DF6-8D25-677B57DDAC08}" presName="comp" presStyleCnt="0"/>
      <dgm:spPr/>
    </dgm:pt>
    <dgm:pt modelId="{92855882-5CF0-401C-94F8-3F74DCCC7758}" type="pres">
      <dgm:prSet presAssocID="{1F250268-A208-4DF6-8D25-677B57DDAC08}" presName="box" presStyleLbl="node1" presStyleIdx="0" presStyleCnt="4"/>
      <dgm:spPr/>
      <dgm:t>
        <a:bodyPr/>
        <a:lstStyle/>
        <a:p>
          <a:endParaRPr lang="en-US"/>
        </a:p>
      </dgm:t>
    </dgm:pt>
    <dgm:pt modelId="{2CCCBBAC-1C07-4988-B6C4-F9939A5C4B64}" type="pres">
      <dgm:prSet presAssocID="{1F250268-A208-4DF6-8D25-677B57DDAC08}" presName="img" presStyleLbl="fgImgPlace1" presStyleIdx="0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05DE707-E6E6-4891-A581-254607D29527}" type="pres">
      <dgm:prSet presAssocID="{1F250268-A208-4DF6-8D25-677B57DDAC0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925B5-D4F2-49DB-AB79-9705900D6AE5}" type="pres">
      <dgm:prSet presAssocID="{DEB4D16C-39A4-485F-8745-CDAA30A66BAA}" presName="spacer" presStyleCnt="0"/>
      <dgm:spPr/>
    </dgm:pt>
    <dgm:pt modelId="{16ED0FAE-18E1-4550-B009-8F5196185757}" type="pres">
      <dgm:prSet presAssocID="{BF47B41E-4464-4AD2-9C46-2118468634F7}" presName="comp" presStyleCnt="0"/>
      <dgm:spPr/>
    </dgm:pt>
    <dgm:pt modelId="{D86E4B17-51C2-41F7-AA77-C8252CC96E3A}" type="pres">
      <dgm:prSet presAssocID="{BF47B41E-4464-4AD2-9C46-2118468634F7}" presName="box" presStyleLbl="node1" presStyleIdx="1" presStyleCnt="4"/>
      <dgm:spPr/>
      <dgm:t>
        <a:bodyPr/>
        <a:lstStyle/>
        <a:p>
          <a:endParaRPr lang="en-US"/>
        </a:p>
      </dgm:t>
    </dgm:pt>
    <dgm:pt modelId="{C867A712-EC42-46D7-9D3F-479D65E78CBA}" type="pres">
      <dgm:prSet presAssocID="{BF47B41E-4464-4AD2-9C46-2118468634F7}" presName="img" presStyleLbl="fgImgPlace1" presStyleIdx="1" presStyleCnt="4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tterns_of_Parallel_Programming_CSharp.pdf - Adobe Reader"/>
        </a:ext>
      </dgm:extLst>
    </dgm:pt>
    <dgm:pt modelId="{BE305312-ADE0-4277-B51D-7A9D3F9FF877}" type="pres">
      <dgm:prSet presAssocID="{BF47B41E-4464-4AD2-9C46-2118468634F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672DB-152A-4478-A520-8249A3FD3A4A}" type="pres">
      <dgm:prSet presAssocID="{5C469896-0BAE-4695-8777-1A082AB0F4F0}" presName="spacer" presStyleCnt="0"/>
      <dgm:spPr/>
    </dgm:pt>
    <dgm:pt modelId="{40029D6F-75CE-4F29-B605-D52410140B0C}" type="pres">
      <dgm:prSet presAssocID="{1ECAD10F-0755-40C6-AAEC-74CE4D3E125E}" presName="comp" presStyleCnt="0"/>
      <dgm:spPr/>
    </dgm:pt>
    <dgm:pt modelId="{36E10F51-7132-4F34-8E77-AA7942D78450}" type="pres">
      <dgm:prSet presAssocID="{1ECAD10F-0755-40C6-AAEC-74CE4D3E125E}" presName="box" presStyleLbl="node1" presStyleIdx="2" presStyleCnt="4"/>
      <dgm:spPr/>
      <dgm:t>
        <a:bodyPr/>
        <a:lstStyle/>
        <a:p>
          <a:endParaRPr lang="en-US"/>
        </a:p>
      </dgm:t>
    </dgm:pt>
    <dgm:pt modelId="{4198CCE8-8C3F-41D7-88E7-E13E2575E92E}" type="pres">
      <dgm:prSet presAssocID="{1ECAD10F-0755-40C6-AAEC-74CE4D3E125E}" presName="img" presStyleLbl="fgImgPlace1" presStyleIdx="2" presStyleCnt="4"/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allel Computing Developer Center - Windows Internet Explorer"/>
        </a:ext>
      </dgm:extLst>
    </dgm:pt>
    <dgm:pt modelId="{A2B59B62-2252-451A-BCFA-B2A2F89D7DE9}" type="pres">
      <dgm:prSet presAssocID="{1ECAD10F-0755-40C6-AAEC-74CE4D3E125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286C0-BA77-4F61-B8E5-15B6D624AF10}" type="pres">
      <dgm:prSet presAssocID="{2FB57D18-FDD7-431B-9AFC-9B042239B224}" presName="spacer" presStyleCnt="0"/>
      <dgm:spPr/>
    </dgm:pt>
    <dgm:pt modelId="{475743FC-0E1B-4EFC-9778-627F58D31480}" type="pres">
      <dgm:prSet presAssocID="{9163156E-7691-4DA8-BECF-3D5F32D4D774}" presName="comp" presStyleCnt="0"/>
      <dgm:spPr/>
    </dgm:pt>
    <dgm:pt modelId="{27613EA0-1CA7-42F9-883E-C0814BD3F604}" type="pres">
      <dgm:prSet presAssocID="{9163156E-7691-4DA8-BECF-3D5F32D4D774}" presName="box" presStyleLbl="node1" presStyleIdx="3" presStyleCnt="4" custLinFactNeighborY="-4051"/>
      <dgm:spPr/>
      <dgm:t>
        <a:bodyPr/>
        <a:lstStyle/>
        <a:p>
          <a:endParaRPr lang="en-US"/>
        </a:p>
      </dgm:t>
    </dgm:pt>
    <dgm:pt modelId="{8030383D-431A-4436-B7F4-1501C742C3AE}" type="pres">
      <dgm:prSet presAssocID="{9163156E-7691-4DA8-BECF-3D5F32D4D774}" presName="img" presStyleLbl="fgImgPlac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extLst>
        <a:ext uri="{E40237B7-FDA0-4F09-8148-C483321AD2D9}">
          <dgm14:cNvPr xmlns:dgm14="http://schemas.microsoft.com/office/drawing/2010/diagram" id="0" name="" descr=".NET Parallel Programming Architecture"/>
        </a:ext>
      </dgm:extLst>
    </dgm:pt>
    <dgm:pt modelId="{C0BD0AE2-77A5-48E4-ADCD-4AD0B723BBC3}" type="pres">
      <dgm:prSet presAssocID="{9163156E-7691-4DA8-BECF-3D5F32D4D77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6C47E-4FB9-4CEF-945F-90BD6A95B29A}" type="presOf" srcId="{1F250268-A208-4DF6-8D25-677B57DDAC08}" destId="{92855882-5CF0-401C-94F8-3F74DCCC7758}" srcOrd="0" destOrd="0" presId="urn:microsoft.com/office/officeart/2005/8/layout/vList4"/>
    <dgm:cxn modelId="{569D685C-D12D-4E4C-9286-38EC1E934292}" srcId="{E6B78320-C58F-4737-BC4E-A01FADB96CB3}" destId="{1ECAD10F-0755-40C6-AAEC-74CE4D3E125E}" srcOrd="2" destOrd="0" parTransId="{652BEAE4-AAD5-4719-B800-7D49249DF9B3}" sibTransId="{2FB57D18-FDD7-431B-9AFC-9B042239B224}"/>
    <dgm:cxn modelId="{757B26D7-98B2-4F87-B24B-C69D21A748CF}" type="presOf" srcId="{E6B78320-C58F-4737-BC4E-A01FADB96CB3}" destId="{6E2D07EB-3D62-4576-BD46-B253267D240A}" srcOrd="0" destOrd="0" presId="urn:microsoft.com/office/officeart/2005/8/layout/vList4"/>
    <dgm:cxn modelId="{F8FA6E70-97EB-4093-B9E5-946CDB9CFF41}" type="presOf" srcId="{9163156E-7691-4DA8-BECF-3D5F32D4D774}" destId="{27613EA0-1CA7-42F9-883E-C0814BD3F604}" srcOrd="0" destOrd="0" presId="urn:microsoft.com/office/officeart/2005/8/layout/vList4"/>
    <dgm:cxn modelId="{4E7C7132-BA7A-49B5-AB7F-24CF41E5EEE2}" srcId="{E6B78320-C58F-4737-BC4E-A01FADB96CB3}" destId="{BF47B41E-4464-4AD2-9C46-2118468634F7}" srcOrd="1" destOrd="0" parTransId="{EB0199A2-E454-49BC-A25A-3D9E3613ECCC}" sibTransId="{5C469896-0BAE-4695-8777-1A082AB0F4F0}"/>
    <dgm:cxn modelId="{14DACAC5-2112-48AB-AB66-E5EDA2277DA1}" srcId="{E6B78320-C58F-4737-BC4E-A01FADB96CB3}" destId="{1F250268-A208-4DF6-8D25-677B57DDAC08}" srcOrd="0" destOrd="0" parTransId="{9DE6B88C-B0E1-4840-87D0-AA54430B3840}" sibTransId="{DEB4D16C-39A4-485F-8745-CDAA30A66BAA}"/>
    <dgm:cxn modelId="{B9CBB7D2-481C-413C-8853-3CFBAE03E03E}" type="presOf" srcId="{BF47B41E-4464-4AD2-9C46-2118468634F7}" destId="{D86E4B17-51C2-41F7-AA77-C8252CC96E3A}" srcOrd="0" destOrd="0" presId="urn:microsoft.com/office/officeart/2005/8/layout/vList4"/>
    <dgm:cxn modelId="{443E0B34-47B6-46B4-820B-6BB52DBC07EE}" type="presOf" srcId="{9163156E-7691-4DA8-BECF-3D5F32D4D774}" destId="{C0BD0AE2-77A5-48E4-ADCD-4AD0B723BBC3}" srcOrd="1" destOrd="0" presId="urn:microsoft.com/office/officeart/2005/8/layout/vList4"/>
    <dgm:cxn modelId="{96B3E67A-EA6C-4B20-B8B0-BA9F8BC52F31}" type="presOf" srcId="{1F250268-A208-4DF6-8D25-677B57DDAC08}" destId="{905DE707-E6E6-4891-A581-254607D29527}" srcOrd="1" destOrd="0" presId="urn:microsoft.com/office/officeart/2005/8/layout/vList4"/>
    <dgm:cxn modelId="{E164F439-03A3-4A0B-B492-D7BE6018A90E}" type="presOf" srcId="{BF47B41E-4464-4AD2-9C46-2118468634F7}" destId="{BE305312-ADE0-4277-B51D-7A9D3F9FF877}" srcOrd="1" destOrd="0" presId="urn:microsoft.com/office/officeart/2005/8/layout/vList4"/>
    <dgm:cxn modelId="{2252975D-CCEE-44BC-B868-088D332C4912}" srcId="{E6B78320-C58F-4737-BC4E-A01FADB96CB3}" destId="{9163156E-7691-4DA8-BECF-3D5F32D4D774}" srcOrd="3" destOrd="0" parTransId="{81417EC2-DFFA-4E3C-A652-61B0B962404D}" sibTransId="{6A7AD2D7-7BE8-43E1-8C09-AEEA366FDA2A}"/>
    <dgm:cxn modelId="{291FF5D4-C9A0-45B1-AE57-4FE1C312EB6B}" type="presOf" srcId="{1ECAD10F-0755-40C6-AAEC-74CE4D3E125E}" destId="{A2B59B62-2252-451A-BCFA-B2A2F89D7DE9}" srcOrd="1" destOrd="0" presId="urn:microsoft.com/office/officeart/2005/8/layout/vList4"/>
    <dgm:cxn modelId="{C8D46147-9655-47E3-8B44-E78471CB7AE0}" type="presOf" srcId="{1ECAD10F-0755-40C6-AAEC-74CE4D3E125E}" destId="{36E10F51-7132-4F34-8E77-AA7942D78450}" srcOrd="0" destOrd="0" presId="urn:microsoft.com/office/officeart/2005/8/layout/vList4"/>
    <dgm:cxn modelId="{D0434335-DF8A-4D82-BEB6-27E618953730}" type="presParOf" srcId="{6E2D07EB-3D62-4576-BD46-B253267D240A}" destId="{A5E6BF0A-94B8-491F-A9A0-99D36901A115}" srcOrd="0" destOrd="0" presId="urn:microsoft.com/office/officeart/2005/8/layout/vList4"/>
    <dgm:cxn modelId="{5D532334-E92D-419B-ADA2-17C3C0E59777}" type="presParOf" srcId="{A5E6BF0A-94B8-491F-A9A0-99D36901A115}" destId="{92855882-5CF0-401C-94F8-3F74DCCC7758}" srcOrd="0" destOrd="0" presId="urn:microsoft.com/office/officeart/2005/8/layout/vList4"/>
    <dgm:cxn modelId="{8CFA4CD2-5CD3-401B-AC94-68CC30669559}" type="presParOf" srcId="{A5E6BF0A-94B8-491F-A9A0-99D36901A115}" destId="{2CCCBBAC-1C07-4988-B6C4-F9939A5C4B64}" srcOrd="1" destOrd="0" presId="urn:microsoft.com/office/officeart/2005/8/layout/vList4"/>
    <dgm:cxn modelId="{7D966F30-75DA-4014-957E-F6EC8522FEAF}" type="presParOf" srcId="{A5E6BF0A-94B8-491F-A9A0-99D36901A115}" destId="{905DE707-E6E6-4891-A581-254607D29527}" srcOrd="2" destOrd="0" presId="urn:microsoft.com/office/officeart/2005/8/layout/vList4"/>
    <dgm:cxn modelId="{25C341F4-7305-4E87-9F8A-BAA8C8EFE3DC}" type="presParOf" srcId="{6E2D07EB-3D62-4576-BD46-B253267D240A}" destId="{232925B5-D4F2-49DB-AB79-9705900D6AE5}" srcOrd="1" destOrd="0" presId="urn:microsoft.com/office/officeart/2005/8/layout/vList4"/>
    <dgm:cxn modelId="{E312A519-FE12-48A0-929D-AB3E4D0EB918}" type="presParOf" srcId="{6E2D07EB-3D62-4576-BD46-B253267D240A}" destId="{16ED0FAE-18E1-4550-B009-8F5196185757}" srcOrd="2" destOrd="0" presId="urn:microsoft.com/office/officeart/2005/8/layout/vList4"/>
    <dgm:cxn modelId="{69CCF60E-A31B-4540-ADAD-9AB0B7738DDB}" type="presParOf" srcId="{16ED0FAE-18E1-4550-B009-8F5196185757}" destId="{D86E4B17-51C2-41F7-AA77-C8252CC96E3A}" srcOrd="0" destOrd="0" presId="urn:microsoft.com/office/officeart/2005/8/layout/vList4"/>
    <dgm:cxn modelId="{1CBCDEE7-21FA-4D19-8995-ACC0686BF848}" type="presParOf" srcId="{16ED0FAE-18E1-4550-B009-8F5196185757}" destId="{C867A712-EC42-46D7-9D3F-479D65E78CBA}" srcOrd="1" destOrd="0" presId="urn:microsoft.com/office/officeart/2005/8/layout/vList4"/>
    <dgm:cxn modelId="{D825C04D-8197-40C4-B551-B7F3A350CB3C}" type="presParOf" srcId="{16ED0FAE-18E1-4550-B009-8F5196185757}" destId="{BE305312-ADE0-4277-B51D-7A9D3F9FF877}" srcOrd="2" destOrd="0" presId="urn:microsoft.com/office/officeart/2005/8/layout/vList4"/>
    <dgm:cxn modelId="{DB2069C3-BD0E-499E-9A43-F1F07123A49D}" type="presParOf" srcId="{6E2D07EB-3D62-4576-BD46-B253267D240A}" destId="{4BE672DB-152A-4478-A520-8249A3FD3A4A}" srcOrd="3" destOrd="0" presId="urn:microsoft.com/office/officeart/2005/8/layout/vList4"/>
    <dgm:cxn modelId="{77BEBD24-CF67-49A9-9E8D-38392E61D0B0}" type="presParOf" srcId="{6E2D07EB-3D62-4576-BD46-B253267D240A}" destId="{40029D6F-75CE-4F29-B605-D52410140B0C}" srcOrd="4" destOrd="0" presId="urn:microsoft.com/office/officeart/2005/8/layout/vList4"/>
    <dgm:cxn modelId="{34C915A0-CC3C-49BC-89E6-2575558BA97E}" type="presParOf" srcId="{40029D6F-75CE-4F29-B605-D52410140B0C}" destId="{36E10F51-7132-4F34-8E77-AA7942D78450}" srcOrd="0" destOrd="0" presId="urn:microsoft.com/office/officeart/2005/8/layout/vList4"/>
    <dgm:cxn modelId="{9559244B-57FE-43AC-B7CB-39EDFBCC543F}" type="presParOf" srcId="{40029D6F-75CE-4F29-B605-D52410140B0C}" destId="{4198CCE8-8C3F-41D7-88E7-E13E2575E92E}" srcOrd="1" destOrd="0" presId="urn:microsoft.com/office/officeart/2005/8/layout/vList4"/>
    <dgm:cxn modelId="{C43488B0-3983-4006-947A-DCA2513FDAEE}" type="presParOf" srcId="{40029D6F-75CE-4F29-B605-D52410140B0C}" destId="{A2B59B62-2252-451A-BCFA-B2A2F89D7DE9}" srcOrd="2" destOrd="0" presId="urn:microsoft.com/office/officeart/2005/8/layout/vList4"/>
    <dgm:cxn modelId="{C3100913-3413-42A3-922F-7479A75D9CF4}" type="presParOf" srcId="{6E2D07EB-3D62-4576-BD46-B253267D240A}" destId="{986286C0-BA77-4F61-B8E5-15B6D624AF10}" srcOrd="5" destOrd="0" presId="urn:microsoft.com/office/officeart/2005/8/layout/vList4"/>
    <dgm:cxn modelId="{A3A2FCA8-28F8-4D65-8F6B-DA8EB818D75D}" type="presParOf" srcId="{6E2D07EB-3D62-4576-BD46-B253267D240A}" destId="{475743FC-0E1B-4EFC-9778-627F58D31480}" srcOrd="6" destOrd="0" presId="urn:microsoft.com/office/officeart/2005/8/layout/vList4"/>
    <dgm:cxn modelId="{C0CC6588-7098-48A5-86F0-8311DF4FD330}" type="presParOf" srcId="{475743FC-0E1B-4EFC-9778-627F58D31480}" destId="{27613EA0-1CA7-42F9-883E-C0814BD3F604}" srcOrd="0" destOrd="0" presId="urn:microsoft.com/office/officeart/2005/8/layout/vList4"/>
    <dgm:cxn modelId="{CB087BF8-E924-4BAA-8ACE-A814C34B8386}" type="presParOf" srcId="{475743FC-0E1B-4EFC-9778-627F58D31480}" destId="{8030383D-431A-4436-B7F4-1501C742C3AE}" srcOrd="1" destOrd="0" presId="urn:microsoft.com/office/officeart/2005/8/layout/vList4"/>
    <dgm:cxn modelId="{BEC4241A-5785-43F7-AFA5-F2B2F17E9FB6}" type="presParOf" srcId="{475743FC-0E1B-4EFC-9778-627F58D31480}" destId="{C0BD0AE2-77A5-48E4-ADCD-4AD0B723BB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EBA55-B028-4A00-B760-AB1D9D00EB43}">
      <dsp:nvSpPr>
        <dsp:cNvPr id="0" name=""/>
        <dsp:cNvSpPr/>
      </dsp:nvSpPr>
      <dsp:spPr>
        <a:xfrm>
          <a:off x="2409" y="322375"/>
          <a:ext cx="3561177" cy="2453651"/>
        </a:xfrm>
        <a:prstGeom prst="round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6447F-01AE-4868-96C4-B2AE8246DBEC}">
      <dsp:nvSpPr>
        <dsp:cNvPr id="0" name=""/>
        <dsp:cNvSpPr/>
      </dsp:nvSpPr>
      <dsp:spPr>
        <a:xfrm>
          <a:off x="2409" y="2776027"/>
          <a:ext cx="3561177" cy="132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/>
            <a:t>Manycore</a:t>
          </a:r>
          <a:r>
            <a:rPr lang="en-US" sz="3000" b="1" kern="1200" dirty="0" smtClean="0"/>
            <a:t> machines…</a:t>
          </a:r>
          <a:endParaRPr lang="en-US" sz="3000" b="1" kern="1200" dirty="0"/>
        </a:p>
      </dsp:txBody>
      <dsp:txXfrm>
        <a:off x="2409" y="2776027"/>
        <a:ext cx="3561177" cy="1321196"/>
      </dsp:txXfrm>
    </dsp:sp>
    <dsp:sp modelId="{FF2C4EBB-6D82-47DC-85FC-47024CB3894C}">
      <dsp:nvSpPr>
        <dsp:cNvPr id="0" name=""/>
        <dsp:cNvSpPr/>
      </dsp:nvSpPr>
      <dsp:spPr>
        <a:xfrm>
          <a:off x="3922264" y="322375"/>
          <a:ext cx="3561177" cy="245365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AE2A7-D9CE-4813-9552-83979D5D099A}">
      <dsp:nvSpPr>
        <dsp:cNvPr id="0" name=""/>
        <dsp:cNvSpPr/>
      </dsp:nvSpPr>
      <dsp:spPr>
        <a:xfrm>
          <a:off x="3919854" y="2776027"/>
          <a:ext cx="3561177" cy="132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…have arrived!</a:t>
          </a:r>
          <a:endParaRPr lang="en-US" sz="3000" b="1" kern="1200" dirty="0"/>
        </a:p>
      </dsp:txBody>
      <dsp:txXfrm>
        <a:off x="3919854" y="2776027"/>
        <a:ext cx="3561177" cy="1321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DE188-3B54-4C71-BC12-6F70C484BCFC}">
      <dsp:nvSpPr>
        <dsp:cNvPr id="0" name=""/>
        <dsp:cNvSpPr/>
      </dsp:nvSpPr>
      <dsp:spPr>
        <a:xfrm>
          <a:off x="926772" y="1684"/>
          <a:ext cx="4166255" cy="2870550"/>
        </a:xfrm>
        <a:prstGeom prst="round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97C3DC-39E9-476F-9FE6-2256C252673A}">
      <dsp:nvSpPr>
        <dsp:cNvPr id="0" name=""/>
        <dsp:cNvSpPr/>
      </dsp:nvSpPr>
      <dsp:spPr>
        <a:xfrm>
          <a:off x="926772" y="2872234"/>
          <a:ext cx="4166255" cy="154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Performance and Scalability</a:t>
          </a:r>
          <a:endParaRPr lang="en-US" sz="3600" b="1" kern="1200" dirty="0"/>
        </a:p>
      </dsp:txBody>
      <dsp:txXfrm>
        <a:off x="926772" y="2872234"/>
        <a:ext cx="4166255" cy="1545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8EAFE-0743-4B92-892D-FBCDED441E10}" type="datetimeFigureOut">
              <a:rPr lang="en-US" smtClean="0"/>
              <a:t>6/27/2010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A22C0-52CA-47F9-A003-CBE3D819B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49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9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4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8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2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4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4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2C0-52CA-47F9-A003-CBE3D819B2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2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msdn.microsoft.com/ParExtSampl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42778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492752" y="3134360"/>
            <a:ext cx="3584448" cy="558800"/>
          </a:xfrm>
          <a:prstGeom prst="rect">
            <a:avLst/>
          </a:prstGeom>
        </p:spPr>
        <p:txBody>
          <a:bodyPr vert="horz" tIns="0" rIns="45720" bIns="0" anchor="b">
            <a:normAutofit lnSpcReduction="10000"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Kolpack,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InRAD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LLC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popcyclical.com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3352" y="387096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US" dirty="0"/>
              <a:t>Parallel </a:t>
            </a:r>
            <a:r>
              <a:rPr lang="en-US" dirty="0" smtClean="0"/>
              <a:t>Computing</a:t>
            </a:r>
            <a:br>
              <a:rPr lang="en-US" dirty="0" smtClean="0"/>
            </a:br>
            <a:r>
              <a:rPr lang="en-US" sz="2200" dirty="0" smtClean="0"/>
              <a:t>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</a:t>
            </a:r>
            <a:r>
              <a:rPr lang="en-US" dirty="0"/>
              <a:t>NET </a:t>
            </a:r>
            <a:r>
              <a:rPr lang="en-US" dirty="0" smtClean="0"/>
              <a:t>4</a:t>
            </a:r>
            <a:br>
              <a:rPr lang="en-US" dirty="0" smtClean="0"/>
            </a:br>
            <a:r>
              <a:rPr lang="en-US" sz="2200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Visual </a:t>
            </a:r>
            <a:r>
              <a:rPr lang="en-US" dirty="0"/>
              <a:t>Studio 2010</a:t>
            </a:r>
          </a:p>
        </p:txBody>
      </p:sp>
    </p:spTree>
    <p:extLst>
      <p:ext uri="{BB962C8B-B14F-4D97-AF65-F5344CB8AC3E}">
        <p14:creationId xmlns:p14="http://schemas.microsoft.com/office/powerpoint/2010/main" val="20285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19812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19812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19812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19812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30480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30480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30480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600" y="30480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4200" y="41148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41148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57800" y="41148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4600" y="41148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51816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51816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0" y="51816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4600" y="51816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385" y="1897226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38200" y="2047957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766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x1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x2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x3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x4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4600" y="22999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3667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y2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4335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y3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4600" y="55003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y4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2643187" y="621753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codeSample</a:t>
            </a:r>
            <a:r>
              <a:rPr lang="en-US" sz="2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en-US" sz="28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AE6"/>
                                      </p:to>
                                    </p:animClr>
                                    <p:set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AE6"/>
                                      </p:to>
                                    </p:animClr>
                                    <p:set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3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DB5B"/>
                                      </p:to>
                                    </p:animClr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DB5B"/>
                                      </p:to>
                                    </p:animClr>
                                    <p:set>
                                      <p:cBhvr>
                                        <p:cTn id="5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5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Thread for each Row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38487" y="19764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05287" y="19764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72087" y="19764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38887" y="19764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8487" y="30432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5287" y="30432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72087" y="30432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38887" y="30432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8487" y="41100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05287" y="41100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72087" y="41100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38887" y="41100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38487" y="51768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05287" y="51768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72087" y="51768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38887" y="517681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385" y="1897226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38200" y="2047957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16384" y="3051211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8199" y="3201942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714711" y="4190130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36526" y="4340861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714710" y="5344115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836525" y="5494846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2766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3434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x2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4102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x3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4008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x4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2514600" y="22999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y1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514600" y="33667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y2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514600" y="44335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y3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514600" y="55003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y4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643187" y="621753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codeSample</a:t>
            </a:r>
            <a:r>
              <a:rPr lang="en-US" sz="2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en-US" sz="28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AE6"/>
                                      </p:to>
                                    </p:animClr>
                                    <p:set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4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DB5B"/>
                                      </p:to>
                                    </p:animClr>
                                    <p:set>
                                      <p:cBhvr>
                                        <p:cTn id="5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5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DB5B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AE6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7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8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Threading with 2 Partitions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73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41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09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77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73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41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609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77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73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41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09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77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73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41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609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77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385" y="1897226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38200" y="2047957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16384" y="3051211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8199" y="3201942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766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x1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x2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x3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x4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4600" y="22999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3667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y2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4335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y3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4600" y="55003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y4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2643187" y="621753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codeSample</a:t>
            </a:r>
            <a:r>
              <a:rPr lang="en-US" sz="2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en-US" sz="28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AE6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DB5B"/>
                                      </p:to>
                                    </p:animClr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DB5B"/>
                                      </p:to>
                                    </p:animClr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AE6"/>
                                      </p:to>
                                    </p:animClr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4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7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Imbalanced Workload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1273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41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09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77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73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41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609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77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73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41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09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77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73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41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609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77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385" y="1897226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38200" y="2047957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16384" y="3051211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8199" y="3201942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766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x1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x2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x3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x4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4600" y="22999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3667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y2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4335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y3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4600" y="55003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93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433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433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433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433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AE6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AE6"/>
                                      </p:to>
                                    </p:animClr>
                                    <p:set>
                                      <p:cBhvr>
                                        <p:cTn id="29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33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37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41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4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DB5B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DB5B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8C"/>
                                      </p:to>
                                    </p:animClr>
                                    <p:set>
                                      <p:cBhvr>
                                        <p:cTn id="7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Dynamic Partitioning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1273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41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09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7721" y="19907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73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41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609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7721" y="412139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73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41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09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7721" y="305196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73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41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609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7721" y="51911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385" y="1897226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38200" y="2047957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16384" y="3051211"/>
            <a:ext cx="991774" cy="991774"/>
          </a:xfrm>
          <a:prstGeom prst="rect">
            <a:avLst/>
          </a:prstGeom>
          <a:solidFill>
            <a:srgbClr val="385E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8199" y="3201942"/>
            <a:ext cx="748145" cy="716690"/>
          </a:xfrm>
          <a:prstGeom prst="round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766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x1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x2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x3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16906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x4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4600" y="22999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3667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y2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4335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y3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4600" y="55003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86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67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animClr clrSpc="rgb" dir="cw">
                                      <p:cBhvr>
                                        <p:cTn id="7" dur="1067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8" dur="1067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67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967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996B"/>
                                      </p:to>
                                    </p:animClr>
                                    <p:animClr clrSpc="rgb" dir="cw">
                                      <p:cBhvr>
                                        <p:cTn id="12" dur="967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996B"/>
                                      </p:to>
                                    </p:animClr>
                                    <p:set>
                                      <p:cBhvr>
                                        <p:cTn id="13" dur="967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967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AE6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AE6"/>
                                      </p:to>
                                    </p:animClr>
                                    <p:set>
                                      <p:cBhvr>
                                        <p:cTn id="29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CA6"/>
                                      </p:to>
                                    </p:animClr>
                                    <p:set>
                                      <p:cBhvr>
                                        <p:cTn id="33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F3C7"/>
                                      </p:to>
                                    </p:animClr>
                                    <p:set>
                                      <p:cBhvr>
                                        <p:cTn id="3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BA9C"/>
                                      </p:to>
                                    </p:animClr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996B"/>
                                      </p:to>
                                    </p:animClr>
                                    <p:set>
                                      <p:cBhvr>
                                        <p:cTn id="4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996B"/>
                                      </p:to>
                                    </p:animClr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BA9C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CEB8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BA9C"/>
                                      </p:to>
                                    </p:animClr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BA9C"/>
                                      </p:to>
                                    </p:animClr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CEB8"/>
                                      </p:to>
                                    </p:animClr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BA9C"/>
                                      </p:to>
                                    </p:animClr>
                                    <p:set>
                                      <p:cBhvr>
                                        <p:cTn id="73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BA9C"/>
                                      </p:to>
                                    </p:animClr>
                                    <p:set>
                                      <p:cBhvr>
                                        <p:cTn id="77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Tradeoffs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25344" y="3075058"/>
            <a:ext cx="286333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Fully Static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992742" y="3075058"/>
            <a:ext cx="301573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Fully Dynamic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86000" y="4114800"/>
            <a:ext cx="4419600" cy="0"/>
          </a:xfrm>
          <a:prstGeom prst="straightConnector1">
            <a:avLst/>
          </a:prstGeom>
          <a:ln w="730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86000" y="2514600"/>
            <a:ext cx="4419600" cy="0"/>
          </a:xfrm>
          <a:prstGeom prst="straightConnector1">
            <a:avLst/>
          </a:prstGeom>
          <a:ln w="730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4625" y="1914526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More Load-Balancing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14625" y="4267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Less Synchronization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12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Strategies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16293721"/>
              </p:ext>
            </p:extLst>
          </p:nvPr>
        </p:nvGraphicFramePr>
        <p:xfrm>
          <a:off x="228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7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Strategies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69790540"/>
              </p:ext>
            </p:extLst>
          </p:nvPr>
        </p:nvGraphicFramePr>
        <p:xfrm>
          <a:off x="533400" y="1219200"/>
          <a:ext cx="7543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 Real Ray Tracer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246" y="2209800"/>
            <a:ext cx="2765954" cy="29779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14400" y="5486400"/>
            <a:ext cx="7447006" cy="1168896"/>
            <a:chOff x="0" y="3810005"/>
            <a:chExt cx="7447006" cy="1168896"/>
          </a:xfrm>
        </p:grpSpPr>
        <p:sp>
          <p:nvSpPr>
            <p:cNvPr id="8" name="Rounded Rectangle 7"/>
            <p:cNvSpPr/>
            <p:nvPr/>
          </p:nvSpPr>
          <p:spPr>
            <a:xfrm>
              <a:off x="0" y="3810005"/>
              <a:ext cx="7447006" cy="11688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803145" y="3810005"/>
              <a:ext cx="5840715" cy="1168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Samples for Parallel Programming with .NET 4</a:t>
              </a:r>
              <a:br>
                <a:rPr lang="en-US" sz="1700" kern="1200" dirty="0" smtClean="0"/>
              </a:br>
              <a:r>
                <a:rPr lang="en-US" sz="1700" dirty="0" smtClean="0">
                  <a:latin typeface="Consolas" pitchFamily="49" charset="0"/>
                  <a:cs typeface="Consolas" pitchFamily="49" charset="0"/>
                  <a:hlinkClick r:id="rId3"/>
                </a:rPr>
                <a:t>code.msdn.microsoft.com/</a:t>
              </a:r>
              <a:r>
                <a:rPr lang="en-US" sz="1700" dirty="0" err="1" smtClean="0">
                  <a:latin typeface="Consolas" pitchFamily="49" charset="0"/>
                  <a:cs typeface="Consolas" pitchFamily="49" charset="0"/>
                  <a:hlinkClick r:id="rId3"/>
                </a:rPr>
                <a:t>ParExtSamples</a:t>
              </a:r>
              <a:endParaRPr lang="en-US" sz="1700" kern="1200" dirty="0" smtClean="0">
                <a:latin typeface="Consolas" pitchFamily="49" charset="0"/>
                <a:cs typeface="Consolas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4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2800" y="4415695"/>
            <a:ext cx="5687214" cy="129930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  <a:lumMod val="90000"/>
                  <a:lumOff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3"/>
          <p:cNvSpPr/>
          <p:nvPr/>
        </p:nvSpPr>
        <p:spPr>
          <a:xfrm>
            <a:off x="3210666" y="4646072"/>
            <a:ext cx="5569811" cy="84901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5509 w 43256"/>
              <a:gd name="connsiteY8" fmla="*/ 25748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4331" y="38633"/>
                  <a:pt x="12371" y="40644"/>
                  <a:pt x="10592" y="40012"/>
                </a:cubicBezTo>
                <a:cubicBezTo>
                  <a:pt x="8813" y="39380"/>
                  <a:pt x="7414" y="36815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509" y="25748"/>
                </a:moveTo>
                <a:cubicBezTo>
                  <a:pt x="37513" y="270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alpha val="13000"/>
            </a:schemeClr>
          </a:solidFill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43" name="Cloud 3"/>
          <p:cNvSpPr/>
          <p:nvPr/>
        </p:nvSpPr>
        <p:spPr>
          <a:xfrm>
            <a:off x="3345589" y="4942189"/>
            <a:ext cx="5569811" cy="84901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5509 w 43256"/>
              <a:gd name="connsiteY8" fmla="*/ 25748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4331" y="38633"/>
                  <a:pt x="12371" y="40644"/>
                  <a:pt x="10592" y="40012"/>
                </a:cubicBezTo>
                <a:cubicBezTo>
                  <a:pt x="8813" y="39380"/>
                  <a:pt x="7414" y="36815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509" y="25748"/>
                </a:moveTo>
                <a:cubicBezTo>
                  <a:pt x="37513" y="270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alpha val="13000"/>
            </a:schemeClr>
          </a:solidFill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42" name="Cloud 3"/>
          <p:cNvSpPr/>
          <p:nvPr/>
        </p:nvSpPr>
        <p:spPr>
          <a:xfrm>
            <a:off x="3657600" y="4800600"/>
            <a:ext cx="5569811" cy="84901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5509 w 43256"/>
              <a:gd name="connsiteY8" fmla="*/ 25748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4331" y="38633"/>
                  <a:pt x="12371" y="40644"/>
                  <a:pt x="10592" y="40012"/>
                </a:cubicBezTo>
                <a:cubicBezTo>
                  <a:pt x="8813" y="39380"/>
                  <a:pt x="7414" y="36815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509" y="25748"/>
                </a:moveTo>
                <a:cubicBezTo>
                  <a:pt x="37513" y="270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alpha val="13000"/>
            </a:schemeClr>
          </a:solidFill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2796" cy="11430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Parallel Extensions Architecture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389354" y="4749824"/>
            <a:ext cx="5569811" cy="84901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5509 w 43256"/>
              <a:gd name="connsiteY8" fmla="*/ 25748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4331" y="38633"/>
                  <a:pt x="12371" y="40644"/>
                  <a:pt x="10592" y="40012"/>
                </a:cubicBezTo>
                <a:cubicBezTo>
                  <a:pt x="8813" y="39380"/>
                  <a:pt x="7414" y="36815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509" y="25748"/>
                </a:moveTo>
                <a:cubicBezTo>
                  <a:pt x="37513" y="270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57600" y="3511864"/>
            <a:ext cx="2910869" cy="1364935"/>
            <a:chOff x="4688097" y="2787564"/>
            <a:chExt cx="3241972" cy="1364935"/>
          </a:xfrm>
        </p:grpSpPr>
        <p:sp>
          <p:nvSpPr>
            <p:cNvPr id="5" name="Rectangle 4"/>
            <p:cNvSpPr/>
            <p:nvPr/>
          </p:nvSpPr>
          <p:spPr>
            <a:xfrm>
              <a:off x="4688097" y="2787564"/>
              <a:ext cx="3241972" cy="1364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Task Parallel Library </a:t>
              </a:r>
              <a:r>
                <a:rPr lang="en-US" sz="1400" dirty="0" smtClean="0"/>
                <a:t>(TPL)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92429" y="3369898"/>
              <a:ext cx="3035477" cy="26014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Parallel Constructs</a:t>
              </a:r>
              <a:endParaRPr lang="en-US" sz="11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9070" y="1363362"/>
            <a:ext cx="3103322" cy="1263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.NET Program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61397" y="1762382"/>
            <a:ext cx="1293051" cy="731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Imperative Parallel Algorithms</a:t>
            </a:r>
            <a:endParaRPr lang="en-US" sz="1200" dirty="0"/>
          </a:p>
        </p:txBody>
      </p:sp>
      <p:grpSp>
        <p:nvGrpSpPr>
          <p:cNvPr id="2048" name="Group 2047"/>
          <p:cNvGrpSpPr/>
          <p:nvPr/>
        </p:nvGrpSpPr>
        <p:grpSpPr>
          <a:xfrm>
            <a:off x="533400" y="3124200"/>
            <a:ext cx="1371600" cy="2666999"/>
            <a:chOff x="533400" y="3124200"/>
            <a:chExt cx="1371600" cy="2666999"/>
          </a:xfrm>
        </p:grpSpPr>
        <p:sp>
          <p:nvSpPr>
            <p:cNvPr id="25" name="Rectangle 24"/>
            <p:cNvSpPr/>
            <p:nvPr/>
          </p:nvSpPr>
          <p:spPr>
            <a:xfrm>
              <a:off x="533400" y="3124200"/>
              <a:ext cx="1371600" cy="26669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Compiler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7700" y="3532531"/>
              <a:ext cx="1143000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C#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700" y="3984111"/>
              <a:ext cx="1143000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VB</a:t>
              </a:r>
              <a:endParaRPr lang="en-US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4923" y="4441311"/>
              <a:ext cx="1143000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F#</a:t>
              </a:r>
              <a:endParaRPr lang="en-US" sz="1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4923" y="4920119"/>
              <a:ext cx="1143000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C++</a:t>
              </a:r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4923" y="5362437"/>
              <a:ext cx="1143000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(any other)</a:t>
              </a:r>
              <a:endParaRPr lang="en-US" sz="14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914400" y="6086858"/>
            <a:ext cx="609600" cy="4196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</a:t>
            </a:r>
            <a:endParaRPr lang="en-US" dirty="0"/>
          </a:p>
        </p:txBody>
      </p:sp>
      <p:cxnSp>
        <p:nvCxnSpPr>
          <p:cNvPr id="2056" name="Curved Connector 2055"/>
          <p:cNvCxnSpPr>
            <a:stCxn id="12" idx="2"/>
            <a:endCxn id="25" idx="0"/>
          </p:cNvCxnSpPr>
          <p:nvPr/>
        </p:nvCxnSpPr>
        <p:spPr>
          <a:xfrm rot="5400000">
            <a:off x="1301329" y="2544797"/>
            <a:ext cx="497275" cy="661531"/>
          </a:xfrm>
          <a:prstGeom prst="curvedConnector3">
            <a:avLst>
              <a:gd name="adj1" fmla="val 50000"/>
            </a:avLst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Curved Connector 2058"/>
          <p:cNvCxnSpPr/>
          <p:nvPr/>
        </p:nvCxnSpPr>
        <p:spPr>
          <a:xfrm flipH="1">
            <a:off x="1212851" y="5797548"/>
            <a:ext cx="12700" cy="295659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Curved Connector 2062"/>
          <p:cNvCxnSpPr>
            <a:stCxn id="26" idx="3"/>
            <a:endCxn id="5" idx="1"/>
          </p:cNvCxnSpPr>
          <p:nvPr/>
        </p:nvCxnSpPr>
        <p:spPr>
          <a:xfrm flipV="1">
            <a:off x="1524000" y="4194332"/>
            <a:ext cx="2133600" cy="2102337"/>
          </a:xfrm>
          <a:prstGeom prst="curvedConnector3">
            <a:avLst>
              <a:gd name="adj1" fmla="val 67811"/>
            </a:avLst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568469" y="3511866"/>
            <a:ext cx="2301527" cy="1364934"/>
            <a:chOff x="4688098" y="2787565"/>
            <a:chExt cx="2853438" cy="1364934"/>
          </a:xfrm>
        </p:grpSpPr>
        <p:sp>
          <p:nvSpPr>
            <p:cNvPr id="56" name="Rectangle 55"/>
            <p:cNvSpPr/>
            <p:nvPr/>
          </p:nvSpPr>
          <p:spPr>
            <a:xfrm>
              <a:off x="4688098" y="2787565"/>
              <a:ext cx="2853438" cy="13649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/>
                <a:t>Data Structures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72975" y="3369897"/>
              <a:ext cx="2418784" cy="6284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Concurrent Collections</a:t>
              </a:r>
            </a:p>
            <a:p>
              <a:pPr algn="ctr"/>
              <a:r>
                <a:rPr lang="en-US" sz="1100" dirty="0" smtClean="0"/>
                <a:t>Synchronization Types</a:t>
              </a:r>
            </a:p>
            <a:p>
              <a:pPr algn="ctr"/>
              <a:r>
                <a:rPr lang="en-US" sz="1100" dirty="0" smtClean="0"/>
                <a:t>Coordination Types</a:t>
              </a:r>
              <a:endParaRPr lang="en-US" sz="11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2395150" y="5362437"/>
            <a:ext cx="12624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Algorithms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4458104" y="5027200"/>
            <a:ext cx="3695296" cy="3048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Threads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3751277" y="4480118"/>
            <a:ext cx="2725463" cy="2996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Tasks and Tasks Scheduling</a:t>
            </a:r>
            <a:endParaRPr lang="en-US" sz="1100" dirty="0"/>
          </a:p>
        </p:txBody>
      </p:sp>
      <p:grpSp>
        <p:nvGrpSpPr>
          <p:cNvPr id="2049" name="Group 2048"/>
          <p:cNvGrpSpPr/>
          <p:nvPr/>
        </p:nvGrpSpPr>
        <p:grpSpPr>
          <a:xfrm>
            <a:off x="4343400" y="5667237"/>
            <a:ext cx="991774" cy="991774"/>
            <a:chOff x="2446792" y="5564269"/>
            <a:chExt cx="991774" cy="991774"/>
          </a:xfrm>
        </p:grpSpPr>
        <p:sp>
          <p:nvSpPr>
            <p:cNvPr id="6" name="Rectangle 5"/>
            <p:cNvSpPr/>
            <p:nvPr/>
          </p:nvSpPr>
          <p:spPr>
            <a:xfrm>
              <a:off x="2446792" y="5564269"/>
              <a:ext cx="991774" cy="991774"/>
            </a:xfrm>
            <a:prstGeom prst="rect">
              <a:avLst/>
            </a:prstGeom>
            <a:solidFill>
              <a:srgbClr val="385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68607" y="5715000"/>
              <a:ext cx="748145" cy="716690"/>
            </a:xfrm>
            <a:prstGeom prst="round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21589" y="5955268"/>
              <a:ext cx="907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Proc 1</a:t>
              </a:r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13826" y="5680426"/>
            <a:ext cx="991774" cy="991774"/>
            <a:chOff x="2446792" y="5564269"/>
            <a:chExt cx="991774" cy="991774"/>
          </a:xfrm>
        </p:grpSpPr>
        <p:sp>
          <p:nvSpPr>
            <p:cNvPr id="52" name="Rectangle 51"/>
            <p:cNvSpPr/>
            <p:nvPr/>
          </p:nvSpPr>
          <p:spPr>
            <a:xfrm>
              <a:off x="2446792" y="5564269"/>
              <a:ext cx="991774" cy="991774"/>
            </a:xfrm>
            <a:prstGeom prst="rect">
              <a:avLst/>
            </a:prstGeom>
            <a:solidFill>
              <a:srgbClr val="385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568607" y="5715000"/>
              <a:ext cx="748145" cy="716690"/>
            </a:xfrm>
            <a:prstGeom prst="round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21589" y="5955268"/>
              <a:ext cx="907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161626" y="5667237"/>
            <a:ext cx="991774" cy="991774"/>
            <a:chOff x="2446792" y="5564269"/>
            <a:chExt cx="991774" cy="991774"/>
          </a:xfrm>
        </p:grpSpPr>
        <p:sp>
          <p:nvSpPr>
            <p:cNvPr id="59" name="Rectangle 58"/>
            <p:cNvSpPr/>
            <p:nvPr/>
          </p:nvSpPr>
          <p:spPr>
            <a:xfrm>
              <a:off x="2446792" y="5564269"/>
              <a:ext cx="991774" cy="991774"/>
            </a:xfrm>
            <a:prstGeom prst="rect">
              <a:avLst/>
            </a:prstGeom>
            <a:solidFill>
              <a:srgbClr val="385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568607" y="5715000"/>
              <a:ext cx="748145" cy="716690"/>
            </a:xfrm>
            <a:prstGeom prst="round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21589" y="5955268"/>
              <a:ext cx="907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Proc p</a:t>
              </a:r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2055" name="Straight Arrow Connector 2054"/>
          <p:cNvCxnSpPr/>
          <p:nvPr/>
        </p:nvCxnSpPr>
        <p:spPr>
          <a:xfrm>
            <a:off x="4839287" y="5332000"/>
            <a:ext cx="0" cy="317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213764" y="5338014"/>
            <a:ext cx="0" cy="317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682254" y="5328173"/>
            <a:ext cx="0" cy="317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Curved Connector 2064"/>
          <p:cNvCxnSpPr/>
          <p:nvPr/>
        </p:nvCxnSpPr>
        <p:spPr>
          <a:xfrm>
            <a:off x="6324600" y="4876800"/>
            <a:ext cx="0" cy="15040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2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6" grpId="0" animBg="1"/>
      <p:bldP spid="63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73" y="392668"/>
            <a:ext cx="866305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366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CodeStock is proudly partnered with: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3666053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Send instant feedback on this session via Twitter:</a:t>
            </a:r>
          </a:p>
          <a:p>
            <a:endParaRPr lang="en-US" dirty="0" smtClean="0"/>
          </a:p>
          <a:p>
            <a:r>
              <a:rPr lang="en-US" sz="1600" dirty="0" smtClean="0"/>
              <a:t>    </a:t>
            </a:r>
            <a:r>
              <a:rPr lang="en-US" dirty="0" smtClean="0"/>
              <a:t>Send a direct message with the room number to @CodeStock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codestock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406 This session is great!</a:t>
            </a: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/>
              <a:t>For more information on sending feedback using Twitter while at CodeStock, please see the “CodeStock README” in your CodeStock guide.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745" y="2831068"/>
            <a:ext cx="602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RecruitWise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and Staff with Excellence - www.recruitwise.jobs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Expressions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" y="1672738"/>
            <a:ext cx="39624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(input parameters) =&gt; expression </a:t>
            </a:r>
            <a:endParaRPr lang="en-US" sz="1600" i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" y="2739538"/>
            <a:ext cx="39624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)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=&gt;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SomeMethod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()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" y="3882538"/>
            <a:ext cx="39624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(input parameters) =&gt; {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statement;} </a:t>
            </a:r>
            <a:endParaRPr lang="en-US" sz="1600" i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8920" y="4419896"/>
            <a:ext cx="395478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nsolas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i,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s)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=&gt; {  </a:t>
            </a:r>
            <a:br>
              <a:rPr lang="en-US" sz="1600" dirty="0" smtClean="0">
                <a:solidFill>
                  <a:prstClr val="black"/>
                </a:solidFill>
                <a:latin typeface="Consolas"/>
              </a:rPr>
            </a:b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latin typeface="Consolas"/>
              </a:rPr>
              <a:t>Console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.WriteLine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(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“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str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: {0}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int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: {1}”, s, i); 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1620" y="1842015"/>
            <a:ext cx="3352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MyFunc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i,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  return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s.Length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&gt; i;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4655820" y="1842015"/>
            <a:ext cx="381000" cy="1077217"/>
          </a:xfrm>
          <a:prstGeom prst="leftBrace">
            <a:avLst>
              <a:gd name="adj1" fmla="val 3833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51120" y="4292827"/>
            <a:ext cx="37338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void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MyAction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i,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latin typeface="Consolas"/>
              </a:rPr>
              <a:t>Console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.WriteLine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(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“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str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: {0}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int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: {1}”, s, i);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572000" y="4292826"/>
            <a:ext cx="381000" cy="1323439"/>
          </a:xfrm>
          <a:prstGeom prst="leftBrace">
            <a:avLst>
              <a:gd name="adj1" fmla="val 44333"/>
              <a:gd name="adj2" fmla="val 4368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1300" y="2211346"/>
            <a:ext cx="39624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nsolas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i,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s) =&gt;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s.Length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&gt;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i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302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5416 -0.00255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26285 -0.0007 " pathEditMode="relative" rAng="0" ptsTypes="AA">
                                      <p:cBhvr>
                                        <p:cTn id="30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  <p:bldP spid="11" grpId="0" animBg="1"/>
      <p:bldP spid="13" grpId="0" animBg="1"/>
      <p:bldP spid="14" grpId="0" animBg="1"/>
      <p:bldP spid="1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900" y="2231112"/>
            <a:ext cx="47015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2B91AF"/>
                </a:solidFill>
                <a:latin typeface="Consolas"/>
              </a:rPr>
              <a:t>Func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&gt;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Delegates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219200"/>
            <a:ext cx="658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TResult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Func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i="1" dirty="0" smtClean="0">
                <a:solidFill>
                  <a:srgbClr val="0000FF"/>
                </a:solidFill>
                <a:latin typeface="Consolas"/>
              </a:rPr>
              <a:t>out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TResult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&gt;()</a:t>
            </a:r>
            <a:br>
              <a:rPr lang="en-US" sz="1600" i="1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i="1" dirty="0" err="1">
                <a:latin typeface="Consolas" pitchFamily="49" charset="0"/>
                <a:cs typeface="Consolas" pitchFamily="49" charset="0"/>
              </a:rPr>
              <a:t>TResult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Func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i="1" dirty="0" smtClean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T1, </a:t>
            </a:r>
            <a:r>
              <a:rPr lang="en-US" sz="1600" i="1" dirty="0" smtClean="0">
                <a:solidFill>
                  <a:srgbClr val="0000FF"/>
                </a:solidFill>
                <a:latin typeface="Consolas"/>
              </a:rPr>
              <a:t>out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err="1">
                <a:latin typeface="Consolas" pitchFamily="49" charset="0"/>
                <a:cs typeface="Consolas" pitchFamily="49" charset="0"/>
              </a:rPr>
              <a:t>TResult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&gt;(</a:t>
            </a:r>
            <a:r>
              <a:rPr lang="en-US" sz="1600" i="1" dirty="0" smtClean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T1)</a:t>
            </a:r>
          </a:p>
          <a:p>
            <a:r>
              <a:rPr lang="en-US" sz="1600" i="1" dirty="0" err="1">
                <a:latin typeface="Consolas" pitchFamily="49" charset="0"/>
                <a:cs typeface="Consolas" pitchFamily="49" charset="0"/>
              </a:rPr>
              <a:t>TResult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err="1">
                <a:latin typeface="Consolas" pitchFamily="49" charset="0"/>
                <a:cs typeface="Consolas" pitchFamily="49" charset="0"/>
              </a:rPr>
              <a:t>Func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i="1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 T1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i="1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T2, </a:t>
            </a:r>
            <a:r>
              <a:rPr lang="en-US" sz="1600" i="1" dirty="0">
                <a:solidFill>
                  <a:srgbClr val="0000FF"/>
                </a:solidFill>
                <a:latin typeface="Consolas"/>
              </a:rPr>
              <a:t>out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err="1">
                <a:latin typeface="Consolas" pitchFamily="49" charset="0"/>
                <a:cs typeface="Consolas" pitchFamily="49" charset="0"/>
              </a:rPr>
              <a:t>TResult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&gt;(</a:t>
            </a:r>
            <a:r>
              <a:rPr lang="en-US" sz="1600" i="1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T1, </a:t>
            </a:r>
            <a:r>
              <a:rPr lang="en-US" sz="1600" i="1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T2)</a:t>
            </a:r>
            <a:endParaRPr lang="en-US" sz="1600" i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900" y="2231112"/>
            <a:ext cx="470154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2B91AF"/>
                </a:solidFill>
                <a:latin typeface="Consolas"/>
              </a:rPr>
              <a:t>Func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&gt;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f =</a:t>
            </a:r>
            <a:br>
              <a:rPr lang="en-US" sz="1600" dirty="0" smtClean="0">
                <a:solidFill>
                  <a:prstClr val="black"/>
                </a:solidFill>
                <a:latin typeface="Consolas"/>
              </a:rPr>
            </a:b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i,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s) =&gt;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s.Length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&gt; i;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5070" y="4876800"/>
            <a:ext cx="416433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B91AF"/>
                </a:solidFill>
                <a:latin typeface="Consolas"/>
              </a:rPr>
              <a:t>Action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&lt;</a:t>
            </a:r>
            <a:r>
              <a:rPr lang="en-US" sz="16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&gt; a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=</a:t>
            </a:r>
            <a:br>
              <a:rPr lang="en-US" sz="1600" dirty="0">
                <a:solidFill>
                  <a:prstClr val="black"/>
                </a:solidFill>
                <a:latin typeface="Consolas"/>
              </a:rPr>
            </a:br>
            <a:r>
              <a:rPr lang="en-US" sz="1600" dirty="0">
                <a:solidFill>
                  <a:prstClr val="black"/>
                </a:solidFill>
                <a:latin typeface="Consolas"/>
              </a:rPr>
              <a:t>  (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i,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s) =&gt;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{     </a:t>
            </a:r>
            <a:br>
              <a:rPr lang="en-US" sz="1600" dirty="0" smtClean="0">
                <a:solidFill>
                  <a:prstClr val="black"/>
                </a:solidFill>
                <a:latin typeface="Consolas"/>
              </a:rPr>
            </a:b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2B91AF"/>
                </a:solidFill>
                <a:latin typeface="Consolas"/>
              </a:rPr>
              <a:t>Console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.WriteLine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“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str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: {0}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: {1}”, s, i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); }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890" y="6192551"/>
            <a:ext cx="395478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91AF"/>
                </a:solidFill>
                <a:latin typeface="Consolas"/>
              </a:rPr>
              <a:t>Action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&gt; a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MyAction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;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4020" y="3017253"/>
            <a:ext cx="33528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MyFunc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i,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)</a:t>
            </a:r>
            <a:br>
              <a:rPr lang="en-US" sz="1600" dirty="0" smtClean="0">
                <a:solidFill>
                  <a:prstClr val="black"/>
                </a:solidFill>
                <a:latin typeface="Consolas"/>
              </a:rPr>
            </a:b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{}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6069441"/>
            <a:ext cx="37338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void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MyAction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i,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)</a:t>
            </a:r>
            <a:br>
              <a:rPr lang="en-US" sz="1600" dirty="0" smtClean="0">
                <a:solidFill>
                  <a:prstClr val="black"/>
                </a:solidFill>
                <a:latin typeface="Consolas"/>
              </a:rPr>
            </a:b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{}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140363"/>
            <a:ext cx="47015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2B91AF"/>
                </a:solidFill>
                <a:latin typeface="Consolas"/>
              </a:rPr>
              <a:t>Func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&gt;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f =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MyFunc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;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3810000"/>
            <a:ext cx="658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void Action&lt;&gt;()</a:t>
            </a:r>
            <a:br>
              <a:rPr lang="en-US" sz="1600" i="1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void Action&lt;</a:t>
            </a:r>
            <a:r>
              <a:rPr lang="en-US" sz="1600" i="1" dirty="0" smtClean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T1&gt;(</a:t>
            </a:r>
            <a:r>
              <a:rPr lang="en-US" sz="1600" i="1" dirty="0" smtClean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T1)</a:t>
            </a: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Void Action&lt;</a:t>
            </a:r>
            <a:r>
              <a:rPr lang="en-US" sz="1600" i="1" dirty="0" smtClean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T1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i="1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T2&gt;(</a:t>
            </a:r>
            <a:r>
              <a:rPr lang="en-US" sz="1600" i="1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T1, </a:t>
            </a:r>
            <a:r>
              <a:rPr lang="en-US" sz="1600" i="1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T2)</a:t>
            </a:r>
            <a:endParaRPr lang="en-US" sz="1600" i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4" grpId="0" animBg="1"/>
      <p:bldP spid="12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Imperative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 </a:t>
            </a:r>
            <a:r>
              <a:rPr lang="en-US" dirty="0"/>
              <a:t>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>
                <a:solidFill>
                  <a:srgbClr val="2B91AF"/>
                </a:solidFill>
                <a:latin typeface="Consolas"/>
              </a:rPr>
              <a:t>Parallel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.For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solidFill>
                  <a:srgbClr val="2B91AF"/>
                </a:solidFill>
                <a:latin typeface="Consolas"/>
              </a:rPr>
              <a:t>Parallel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.ForEach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Exception handling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Cancelling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Break and Stop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Thread-local state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Nested parallelism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Dynamic thread counts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Efficient load balancing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600200"/>
            <a:ext cx="3200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91AF"/>
                </a:solidFill>
                <a:latin typeface="Consolas"/>
              </a:rPr>
              <a:t>Parallel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.For(0,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olas"/>
              </a:rPr>
              <a:t>n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i =&gt;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  <a:latin typeface="Consolas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...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onsolas"/>
              </a:rPr>
              <a:t>});</a:t>
            </a:r>
            <a:endParaRPr lang="en-US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188" y="630391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codeSample</a:t>
            </a:r>
            <a:r>
              <a:rPr lang="en-US" sz="2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en-US" sz="28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124200"/>
            <a:ext cx="3200400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2B91AF"/>
                </a:solidFill>
                <a:latin typeface="Consolas"/>
              </a:rPr>
              <a:t>Parallel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.ForEach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(data, d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=&gt;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nsolas"/>
              </a:rPr>
              <a:t>    // </a:t>
            </a:r>
            <a:r>
              <a:rPr lang="en-US" sz="1600" dirty="0">
                <a:solidFill>
                  <a:srgbClr val="008000"/>
                </a:solidFill>
                <a:latin typeface="Consolas"/>
              </a:rPr>
              <a:t>...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});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466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20624" marR="0" lvl="1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Imperative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4B6D2">
                    <a:lumMod val="75000"/>
                  </a:srgbClr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Task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Parallelization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Tasks - Lighter weight than raw Threads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Intelligent scheduling using </a:t>
            </a:r>
            <a:r>
              <a:rPr lang="en-US" sz="2400" dirty="0" err="1" smtClean="0"/>
              <a:t>ThreadPool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Rich API for fine grained control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Waiting, cancellation, continuations, exceptions, </a:t>
            </a:r>
            <a:r>
              <a:rPr lang="en-US" sz="2400" dirty="0" err="1" smtClean="0"/>
              <a:t>etc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7720" y="4876800"/>
            <a:ext cx="6858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91AF"/>
                </a:solidFill>
                <a:latin typeface="Consolas"/>
              </a:rPr>
              <a:t>Parallel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.Invoke(</a:t>
            </a:r>
          </a:p>
          <a:p>
            <a:pPr lvl="4"/>
            <a:r>
              <a:rPr lang="en-US" dirty="0">
                <a:solidFill>
                  <a:prstClr val="black"/>
                </a:solidFill>
                <a:latin typeface="Consolas"/>
              </a:rPr>
              <a:t>() =&gt;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DoComputation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(),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lvl="4"/>
            <a:r>
              <a:rPr lang="en-US" dirty="0">
                <a:solidFill>
                  <a:prstClr val="black"/>
                </a:solidFill>
                <a:latin typeface="Consolas"/>
              </a:rPr>
              <a:t>() =&gt;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DoAnotherCompuation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Consolas"/>
              </a:rPr>
              <a:t>);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4188" y="630391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codeSample</a:t>
            </a:r>
            <a:r>
              <a:rPr lang="en-US" sz="2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en-US" sz="28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Concurrent </a:t>
            </a:r>
            <a:r>
              <a:rPr lang="en-US" dirty="0" smtClean="0"/>
              <a:t>Collections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Thread-safe!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Time-outs and waits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Throttling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Cancellation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Classes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BlockingCollection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&lt;T&gt;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ConcurrentDictionary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&lt;T&gt;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ConcurrentQueue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&lt;T&gt;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ConcurrentStack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&lt;T&gt;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ConcurrentBag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&lt;T&gt;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6568" y="630391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codeSample</a:t>
            </a:r>
            <a:r>
              <a:rPr lang="en-US" sz="2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en-US" sz="28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1" name="Curved Connector 2060"/>
          <p:cNvCxnSpPr>
            <a:stCxn id="26" idx="3"/>
            <a:endCxn id="16" idx="1"/>
          </p:cNvCxnSpPr>
          <p:nvPr/>
        </p:nvCxnSpPr>
        <p:spPr>
          <a:xfrm flipV="1">
            <a:off x="1524000" y="2309680"/>
            <a:ext cx="2227277" cy="3986989"/>
          </a:xfrm>
          <a:prstGeom prst="curvedConnector3">
            <a:avLst>
              <a:gd name="adj1" fmla="val 50000"/>
            </a:avLst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352800" y="4415695"/>
            <a:ext cx="5687214" cy="129930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  <a:lumMod val="90000"/>
                  <a:lumOff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3"/>
          <p:cNvSpPr/>
          <p:nvPr/>
        </p:nvSpPr>
        <p:spPr>
          <a:xfrm>
            <a:off x="3210666" y="4646072"/>
            <a:ext cx="5569811" cy="84901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5509 w 43256"/>
              <a:gd name="connsiteY8" fmla="*/ 25748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4331" y="38633"/>
                  <a:pt x="12371" y="40644"/>
                  <a:pt x="10592" y="40012"/>
                </a:cubicBezTo>
                <a:cubicBezTo>
                  <a:pt x="8813" y="39380"/>
                  <a:pt x="7414" y="36815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509" y="25748"/>
                </a:moveTo>
                <a:cubicBezTo>
                  <a:pt x="37513" y="270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alpha val="13000"/>
            </a:schemeClr>
          </a:solidFill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43" name="Cloud 3"/>
          <p:cNvSpPr/>
          <p:nvPr/>
        </p:nvSpPr>
        <p:spPr>
          <a:xfrm>
            <a:off x="3345589" y="4942189"/>
            <a:ext cx="5569811" cy="84901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5509 w 43256"/>
              <a:gd name="connsiteY8" fmla="*/ 25748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4331" y="38633"/>
                  <a:pt x="12371" y="40644"/>
                  <a:pt x="10592" y="40012"/>
                </a:cubicBezTo>
                <a:cubicBezTo>
                  <a:pt x="8813" y="39380"/>
                  <a:pt x="7414" y="36815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509" y="25748"/>
                </a:moveTo>
                <a:cubicBezTo>
                  <a:pt x="37513" y="270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alpha val="13000"/>
            </a:schemeClr>
          </a:solidFill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42" name="Cloud 3"/>
          <p:cNvSpPr/>
          <p:nvPr/>
        </p:nvSpPr>
        <p:spPr>
          <a:xfrm>
            <a:off x="3657600" y="4800600"/>
            <a:ext cx="5569811" cy="84901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5509 w 43256"/>
              <a:gd name="connsiteY8" fmla="*/ 25748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4331" y="38633"/>
                  <a:pt x="12371" y="40644"/>
                  <a:pt x="10592" y="40012"/>
                </a:cubicBezTo>
                <a:cubicBezTo>
                  <a:pt x="8813" y="39380"/>
                  <a:pt x="7414" y="36815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509" y="25748"/>
                </a:moveTo>
                <a:cubicBezTo>
                  <a:pt x="37513" y="270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alpha val="13000"/>
            </a:schemeClr>
          </a:solidFill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2796" cy="11430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Parallel Extensions Architecture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389354" y="4749824"/>
            <a:ext cx="5569811" cy="84901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10592 w 43256"/>
              <a:gd name="connsiteY16" fmla="*/ 40012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5509 w 43256"/>
              <a:gd name="connsiteY8" fmla="*/ 25748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4331" y="38633"/>
                  <a:pt x="12371" y="40644"/>
                  <a:pt x="10592" y="40012"/>
                </a:cubicBezTo>
                <a:cubicBezTo>
                  <a:pt x="8813" y="39380"/>
                  <a:pt x="7414" y="36815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509" y="25748"/>
                </a:moveTo>
                <a:cubicBezTo>
                  <a:pt x="37513" y="270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57600" y="3511864"/>
            <a:ext cx="2910869" cy="1364935"/>
            <a:chOff x="4688097" y="2787564"/>
            <a:chExt cx="3241972" cy="1364935"/>
          </a:xfrm>
        </p:grpSpPr>
        <p:sp>
          <p:nvSpPr>
            <p:cNvPr id="5" name="Rectangle 4"/>
            <p:cNvSpPr/>
            <p:nvPr/>
          </p:nvSpPr>
          <p:spPr>
            <a:xfrm>
              <a:off x="4688097" y="2787564"/>
              <a:ext cx="3241972" cy="1364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Task Parallel Library </a:t>
              </a:r>
              <a:r>
                <a:rPr lang="en-US" sz="1400" dirty="0" smtClean="0"/>
                <a:t>(TPL)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92429" y="3369898"/>
              <a:ext cx="3035477" cy="26014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Parallel Constructs</a:t>
              </a:r>
              <a:endParaRPr lang="en-US" sz="11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9070" y="1363362"/>
            <a:ext cx="3103322" cy="1263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.NET Program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8604" y="1762382"/>
            <a:ext cx="1302300" cy="731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Declarative Parallel</a:t>
            </a:r>
          </a:p>
          <a:p>
            <a:pPr algn="ctr"/>
            <a:r>
              <a:rPr lang="en-US" sz="1400" dirty="0" smtClean="0"/>
              <a:t>Queries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982374" y="1762382"/>
            <a:ext cx="1293051" cy="731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Imperative Parallel Algorithms</a:t>
            </a:r>
            <a:endParaRPr lang="en-US"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51277" y="1363362"/>
            <a:ext cx="5181600" cy="1892636"/>
            <a:chOff x="3352800" y="304800"/>
            <a:chExt cx="5181600" cy="2209800"/>
          </a:xfrm>
        </p:grpSpPr>
        <p:sp>
          <p:nvSpPr>
            <p:cNvPr id="16" name="Rectangle 15"/>
            <p:cNvSpPr/>
            <p:nvPr/>
          </p:nvSpPr>
          <p:spPr>
            <a:xfrm>
              <a:off x="3352800" y="304800"/>
              <a:ext cx="5181600" cy="2209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PLINQ Execution Engine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81400" y="762000"/>
              <a:ext cx="4800600" cy="4989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Query Analysis</a:t>
              </a:r>
              <a:endParaRPr lang="en-US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43300" y="1458159"/>
              <a:ext cx="1562100" cy="8135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Data Partitioning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1600" y="1458159"/>
              <a:ext cx="1475726" cy="8135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Operator Types</a:t>
              </a:r>
              <a:endParaRPr lang="en-US" sz="1100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09726" y="1458159"/>
              <a:ext cx="1572274" cy="8135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Merging</a:t>
              </a:r>
              <a:endParaRPr lang="en-US" sz="1100" dirty="0" smtClean="0"/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533400" y="3124200"/>
            <a:ext cx="1371600" cy="2666999"/>
            <a:chOff x="533400" y="3124200"/>
            <a:chExt cx="1371600" cy="2666999"/>
          </a:xfrm>
        </p:grpSpPr>
        <p:sp>
          <p:nvSpPr>
            <p:cNvPr id="25" name="Rectangle 24"/>
            <p:cNvSpPr/>
            <p:nvPr/>
          </p:nvSpPr>
          <p:spPr>
            <a:xfrm>
              <a:off x="533400" y="3124200"/>
              <a:ext cx="1371600" cy="26669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Compiler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7700" y="3532531"/>
              <a:ext cx="1143000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C#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700" y="3984111"/>
              <a:ext cx="1143000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VB</a:t>
              </a:r>
              <a:endParaRPr lang="en-US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4923" y="4441311"/>
              <a:ext cx="1143000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F#</a:t>
              </a:r>
              <a:endParaRPr lang="en-US" sz="1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4923" y="4920119"/>
              <a:ext cx="1143000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C++</a:t>
              </a:r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4923" y="5362437"/>
              <a:ext cx="1143000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(any other)</a:t>
              </a:r>
              <a:endParaRPr lang="en-US" sz="14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914400" y="6086858"/>
            <a:ext cx="609600" cy="4196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</a:t>
            </a:r>
            <a:endParaRPr lang="en-US" dirty="0"/>
          </a:p>
        </p:txBody>
      </p:sp>
      <p:cxnSp>
        <p:nvCxnSpPr>
          <p:cNvPr id="2056" name="Curved Connector 2055"/>
          <p:cNvCxnSpPr>
            <a:stCxn id="12" idx="2"/>
            <a:endCxn id="25" idx="0"/>
          </p:cNvCxnSpPr>
          <p:nvPr/>
        </p:nvCxnSpPr>
        <p:spPr>
          <a:xfrm rot="5400000">
            <a:off x="1301329" y="2544797"/>
            <a:ext cx="497275" cy="661531"/>
          </a:xfrm>
          <a:prstGeom prst="curvedConnector3">
            <a:avLst>
              <a:gd name="adj1" fmla="val 50000"/>
            </a:avLst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Curved Connector 2058"/>
          <p:cNvCxnSpPr/>
          <p:nvPr/>
        </p:nvCxnSpPr>
        <p:spPr>
          <a:xfrm flipH="1">
            <a:off x="1212851" y="5797548"/>
            <a:ext cx="12700" cy="295659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Curved Connector 2062"/>
          <p:cNvCxnSpPr>
            <a:stCxn id="26" idx="3"/>
            <a:endCxn id="5" idx="1"/>
          </p:cNvCxnSpPr>
          <p:nvPr/>
        </p:nvCxnSpPr>
        <p:spPr>
          <a:xfrm flipV="1">
            <a:off x="1524000" y="4194332"/>
            <a:ext cx="2133600" cy="2102337"/>
          </a:xfrm>
          <a:prstGeom prst="curvedConnector3">
            <a:avLst>
              <a:gd name="adj1" fmla="val 67811"/>
            </a:avLst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Curved Connector 2064"/>
          <p:cNvCxnSpPr>
            <a:stCxn id="16" idx="2"/>
          </p:cNvCxnSpPr>
          <p:nvPr/>
        </p:nvCxnSpPr>
        <p:spPr>
          <a:xfrm>
            <a:off x="6342077" y="3255998"/>
            <a:ext cx="0" cy="249202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568469" y="3511866"/>
            <a:ext cx="2301527" cy="1364934"/>
            <a:chOff x="4688098" y="2787565"/>
            <a:chExt cx="2853438" cy="1364934"/>
          </a:xfrm>
        </p:grpSpPr>
        <p:sp>
          <p:nvSpPr>
            <p:cNvPr id="56" name="Rectangle 55"/>
            <p:cNvSpPr/>
            <p:nvPr/>
          </p:nvSpPr>
          <p:spPr>
            <a:xfrm>
              <a:off x="4688098" y="2787565"/>
              <a:ext cx="2853438" cy="13649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/>
                <a:t>Data Structures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72975" y="3369897"/>
              <a:ext cx="2418784" cy="6284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Concurrent Collections</a:t>
              </a:r>
            </a:p>
            <a:p>
              <a:pPr algn="ctr"/>
              <a:r>
                <a:rPr lang="en-US" sz="1100" dirty="0" smtClean="0"/>
                <a:t>Synchronization Types</a:t>
              </a:r>
            </a:p>
            <a:p>
              <a:pPr algn="ctr"/>
              <a:r>
                <a:rPr lang="en-US" sz="1100" dirty="0" smtClean="0"/>
                <a:t>Coordination Types</a:t>
              </a:r>
              <a:endParaRPr lang="en-US" sz="1100" dirty="0"/>
            </a:p>
          </p:txBody>
        </p:sp>
      </p:grpSp>
      <p:sp>
        <p:nvSpPr>
          <p:cNvPr id="2075" name="Rectangle 2074"/>
          <p:cNvSpPr/>
          <p:nvPr/>
        </p:nvSpPr>
        <p:spPr>
          <a:xfrm>
            <a:off x="2286000" y="3532531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PLINQ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2395150" y="5362437"/>
            <a:ext cx="12624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Algorithms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4458104" y="5027200"/>
            <a:ext cx="3695296" cy="3048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Threads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3751277" y="4480118"/>
            <a:ext cx="2725463" cy="2996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Tasks and Tasks Scheduling</a:t>
            </a:r>
            <a:endParaRPr lang="en-US" sz="1100" dirty="0"/>
          </a:p>
        </p:txBody>
      </p:sp>
      <p:grpSp>
        <p:nvGrpSpPr>
          <p:cNvPr id="2049" name="Group 2048"/>
          <p:cNvGrpSpPr/>
          <p:nvPr/>
        </p:nvGrpSpPr>
        <p:grpSpPr>
          <a:xfrm>
            <a:off x="4343400" y="5667237"/>
            <a:ext cx="991774" cy="991774"/>
            <a:chOff x="2446792" y="5564269"/>
            <a:chExt cx="991774" cy="991774"/>
          </a:xfrm>
        </p:grpSpPr>
        <p:sp>
          <p:nvSpPr>
            <p:cNvPr id="6" name="Rectangle 5"/>
            <p:cNvSpPr/>
            <p:nvPr/>
          </p:nvSpPr>
          <p:spPr>
            <a:xfrm>
              <a:off x="2446792" y="5564269"/>
              <a:ext cx="991774" cy="991774"/>
            </a:xfrm>
            <a:prstGeom prst="rect">
              <a:avLst/>
            </a:prstGeom>
            <a:solidFill>
              <a:srgbClr val="385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68607" y="5715000"/>
              <a:ext cx="748145" cy="716690"/>
            </a:xfrm>
            <a:prstGeom prst="round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21589" y="5955268"/>
              <a:ext cx="907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Proc 1</a:t>
              </a:r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13826" y="5680426"/>
            <a:ext cx="991774" cy="991774"/>
            <a:chOff x="2446792" y="5564269"/>
            <a:chExt cx="991774" cy="991774"/>
          </a:xfrm>
        </p:grpSpPr>
        <p:sp>
          <p:nvSpPr>
            <p:cNvPr id="52" name="Rectangle 51"/>
            <p:cNvSpPr/>
            <p:nvPr/>
          </p:nvSpPr>
          <p:spPr>
            <a:xfrm>
              <a:off x="2446792" y="5564269"/>
              <a:ext cx="991774" cy="991774"/>
            </a:xfrm>
            <a:prstGeom prst="rect">
              <a:avLst/>
            </a:prstGeom>
            <a:solidFill>
              <a:srgbClr val="385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568607" y="5715000"/>
              <a:ext cx="748145" cy="716690"/>
            </a:xfrm>
            <a:prstGeom prst="round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21589" y="5955268"/>
              <a:ext cx="907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161626" y="5667237"/>
            <a:ext cx="991774" cy="991774"/>
            <a:chOff x="2446792" y="5564269"/>
            <a:chExt cx="991774" cy="991774"/>
          </a:xfrm>
        </p:grpSpPr>
        <p:sp>
          <p:nvSpPr>
            <p:cNvPr id="59" name="Rectangle 58"/>
            <p:cNvSpPr/>
            <p:nvPr/>
          </p:nvSpPr>
          <p:spPr>
            <a:xfrm>
              <a:off x="2446792" y="5564269"/>
              <a:ext cx="991774" cy="991774"/>
            </a:xfrm>
            <a:prstGeom prst="rect">
              <a:avLst/>
            </a:prstGeom>
            <a:solidFill>
              <a:srgbClr val="385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568607" y="5715000"/>
              <a:ext cx="748145" cy="716690"/>
            </a:xfrm>
            <a:prstGeom prst="round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21589" y="5955268"/>
              <a:ext cx="907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Proc p</a:t>
              </a:r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2055" name="Straight Arrow Connector 2054"/>
          <p:cNvCxnSpPr/>
          <p:nvPr/>
        </p:nvCxnSpPr>
        <p:spPr>
          <a:xfrm>
            <a:off x="4839287" y="5332000"/>
            <a:ext cx="0" cy="317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213764" y="5338014"/>
            <a:ext cx="0" cy="317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682254" y="5328173"/>
            <a:ext cx="0" cy="317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Curved Connector 2064"/>
          <p:cNvCxnSpPr/>
          <p:nvPr/>
        </p:nvCxnSpPr>
        <p:spPr>
          <a:xfrm>
            <a:off x="6324600" y="4876800"/>
            <a:ext cx="0" cy="15040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0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LINQ (PLINQ)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Declarative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 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r>
              <a:rPr lang="en-US" sz="3200" dirty="0"/>
              <a:t> </a:t>
            </a:r>
            <a:r>
              <a:rPr lang="en-US" sz="3200" dirty="0">
                <a:solidFill>
                  <a:prstClr val="black"/>
                </a:solidFill>
              </a:rPr>
              <a:t>Parallelization 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Describe </a:t>
            </a:r>
            <a:r>
              <a:rPr lang="en-US" i="1" dirty="0" smtClean="0"/>
              <a:t>what we want </a:t>
            </a:r>
            <a:r>
              <a:rPr lang="en-US" dirty="0" smtClean="0"/>
              <a:t>rather than </a:t>
            </a:r>
            <a:r>
              <a:rPr lang="en-US" i="1" dirty="0" smtClean="0"/>
              <a:t>how to accomplish 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 LINQ to Object queries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err="1">
                <a:latin typeface="Lucida Console" pitchFamily="49" charset="0"/>
                <a:cs typeface="Consolas" pitchFamily="49" charset="0"/>
              </a:rPr>
              <a:t>System.Linq.Parallel</a:t>
            </a:r>
            <a:endParaRPr lang="en-US" sz="2600" dirty="0">
              <a:latin typeface="Lucida Console" pitchFamily="49" charset="0"/>
              <a:cs typeface="Consolas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AsParallel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6568" y="630391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codeSample</a:t>
            </a:r>
            <a:r>
              <a:rPr lang="en-US" sz="2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en-US" sz="28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PLINQ </a:t>
            </a:r>
            <a:r>
              <a:rPr lang="en-US" dirty="0" err="1" smtClean="0"/>
              <a:t>ForAll</a:t>
            </a:r>
            <a:endParaRPr lang="en-US" dirty="0"/>
          </a:p>
        </p:txBody>
      </p:sp>
      <p:pic>
        <p:nvPicPr>
          <p:cNvPr id="4" name="Picture 2" descr="ForAll vs. ForEa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876800" cy="48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6568" y="630391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codeSample</a:t>
            </a:r>
            <a:r>
              <a:rPr lang="en-US" sz="2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en-US" sz="28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PLINQ Performance Considerations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410199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Computational cost of the overall </a:t>
            </a:r>
            <a:r>
              <a:rPr lang="en-US" dirty="0" smtClean="0"/>
              <a:t>work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form of query </a:t>
            </a:r>
            <a:r>
              <a:rPr lang="en-US" dirty="0" smtClean="0"/>
              <a:t>execution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With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ToArray</a:t>
            </a:r>
            <a:r>
              <a:rPr lang="en-US" sz="2400" dirty="0" smtClean="0"/>
              <a:t> or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ToList</a:t>
            </a:r>
            <a:r>
              <a:rPr lang="en-US" sz="2400" dirty="0" smtClean="0"/>
              <a:t>, all results must be merged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 type of merge </a:t>
            </a:r>
            <a:r>
              <a:rPr lang="en-US" dirty="0" smtClean="0"/>
              <a:t>options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Buffered or Streaming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 kind of </a:t>
            </a:r>
            <a:r>
              <a:rPr lang="en-US" dirty="0" smtClean="0"/>
              <a:t>partitioning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Sequential mode fall-back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905000"/>
            <a:ext cx="675894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queryA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numberList.AsParallel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       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ExpensiveFunction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 </a:t>
            </a:r>
            <a:r>
              <a:rPr lang="en-US" sz="14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//good for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PLINQ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queryB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numberList.AsParallel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       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% 2 &gt; 0 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       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n-US" sz="14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//not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so good </a:t>
            </a:r>
            <a:r>
              <a:rPr lang="en-US" sz="14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PLINQ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API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486400"/>
          </a:xfrm>
        </p:spPr>
        <p:txBody>
          <a:bodyPr>
            <a:normAutofit/>
          </a:bodyPr>
          <a:lstStyle/>
          <a:p>
            <a:pPr marL="420624" lvl="1" indent="-384048">
              <a:buSzPct val="80000"/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Imperative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Data </a:t>
            </a:r>
            <a:r>
              <a:rPr lang="en-US" dirty="0" smtClean="0"/>
              <a:t>Parallelization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>
                <a:latin typeface="Lucida Console" pitchFamily="49" charset="0"/>
                <a:cs typeface="Consolas" pitchFamily="49" charset="0"/>
              </a:rPr>
              <a:t>System.Threading.Tasks.Parallel</a:t>
            </a:r>
            <a:endParaRPr lang="en-US" sz="1600" dirty="0" smtClean="0">
              <a:latin typeface="Lucida Console" pitchFamily="49" charset="0"/>
              <a:cs typeface="Consolas" pitchFamily="49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Lucida Console" pitchFamily="49" charset="0"/>
              <a:cs typeface="Consolas" pitchFamily="49" charset="0"/>
            </a:endParaRPr>
          </a:p>
          <a:p>
            <a:pPr marL="420624" lvl="1" indent="-384048">
              <a:buSzPct val="80000"/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Imperative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Task</a:t>
            </a:r>
            <a:r>
              <a:rPr lang="en-US" dirty="0" smtClean="0"/>
              <a:t> Parallelization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latin typeface="Lucida Console" pitchFamily="49" charset="0"/>
                <a:cs typeface="Consolas" pitchFamily="49" charset="0"/>
              </a:rPr>
              <a:t>System.Threading.Tasks</a:t>
            </a:r>
            <a:endParaRPr lang="en-US" sz="2000" dirty="0" smtClean="0">
              <a:latin typeface="Lucida Console" pitchFamily="49" charset="0"/>
              <a:cs typeface="Consolas" pitchFamily="49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Lucida Console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Declarative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 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Data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Parallelization 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n-US" sz="2400" dirty="0" smtClean="0"/>
              <a:t>PLINQ)</a:t>
            </a:r>
            <a:r>
              <a:rPr lang="en-US" dirty="0" smtClean="0"/>
              <a:t>	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latin typeface="Lucida Console" pitchFamily="49" charset="0"/>
                <a:cs typeface="Consolas" pitchFamily="49" charset="0"/>
              </a:rPr>
              <a:t>System.Linq.Parallel</a:t>
            </a:r>
            <a:endParaRPr lang="en-US" sz="2000" dirty="0" smtClean="0">
              <a:latin typeface="Lucida Console" pitchFamily="49" charset="0"/>
              <a:cs typeface="Consolas" pitchFamily="49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marL="420624" lvl="1" indent="-384048">
              <a:lnSpc>
                <a:spcPct val="150000"/>
              </a:lnSpc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dirty="0"/>
              <a:t>Thread-safe </a:t>
            </a:r>
            <a:r>
              <a:rPr lang="en-US" dirty="0" smtClean="0"/>
              <a:t>Data Structures</a:t>
            </a:r>
            <a:endParaRPr lang="en-US" dirty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err="1" smtClean="0">
                <a:latin typeface="Lucida Console" pitchFamily="49" charset="0"/>
                <a:cs typeface="Consolas" pitchFamily="49" charset="0"/>
              </a:rPr>
              <a:t>System.Collections.Concurrent</a:t>
            </a:r>
            <a:endParaRPr lang="en-US" sz="1600" dirty="0" smtClean="0">
              <a:latin typeface="Lucida Console" pitchFamily="49" charset="0"/>
              <a:cs typeface="Consolas" pitchFamily="49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>
              <a:latin typeface="Lucida Console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600200"/>
            <a:ext cx="33528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B91AF"/>
                </a:solidFill>
                <a:latin typeface="Consolas"/>
              </a:rPr>
              <a:t>Parallel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.For(0,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/>
              </a:rPr>
              <a:t>n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i 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=&gt; {});</a:t>
            </a:r>
          </a:p>
          <a:p>
            <a:r>
              <a:rPr lang="en-US" sz="1400" dirty="0" err="1" smtClean="0">
                <a:solidFill>
                  <a:srgbClr val="2B91AF"/>
                </a:solidFill>
                <a:latin typeface="Consolas"/>
              </a:rPr>
              <a:t>Parallel</a:t>
            </a:r>
            <a:r>
              <a:rPr lang="en-US" sz="1400" dirty="0" err="1" smtClean="0">
                <a:solidFill>
                  <a:prstClr val="black"/>
                </a:solidFill>
                <a:latin typeface="Consolas"/>
              </a:rPr>
              <a:t>.ForEach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(data, 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i =&gt; 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{});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819400"/>
            <a:ext cx="33528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nsolas"/>
              </a:rPr>
              <a:t>t =</a:t>
            </a:r>
            <a:r>
              <a:rPr lang="en-US" sz="1400" dirty="0" smtClean="0">
                <a:solidFill>
                  <a:srgbClr val="2B91AF"/>
                </a:solidFill>
                <a:latin typeface="Consolas"/>
              </a:rPr>
              <a:t> Task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&lt;</a:t>
            </a:r>
            <a:r>
              <a:rPr lang="en-US" sz="1400" dirty="0" err="1" smtClean="0">
                <a:solidFill>
                  <a:srgbClr val="2B91AF"/>
                </a:solidFill>
                <a:latin typeface="Consolas"/>
              </a:rPr>
              <a:t>TResult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&gt;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          .Factory</a:t>
            </a:r>
          </a:p>
          <a:p>
            <a:r>
              <a:rPr lang="en-US" sz="1400" dirty="0" smtClean="0">
                <a:latin typeface="Consolas"/>
              </a:rPr>
              <a:t>           .</a:t>
            </a:r>
            <a:r>
              <a:rPr lang="en-US" sz="1400" dirty="0" err="1" smtClean="0">
                <a:latin typeface="Consolas"/>
              </a:rPr>
              <a:t>StartNew</a:t>
            </a:r>
            <a:r>
              <a:rPr lang="en-US" sz="1400" dirty="0" smtClean="0">
                <a:latin typeface="Consolas"/>
              </a:rPr>
              <a:t>(() =&gt; {});</a:t>
            </a:r>
          </a:p>
          <a:p>
            <a:r>
              <a:rPr lang="en-US" sz="1400" dirty="0" err="1" smtClean="0">
                <a:latin typeface="Consolas"/>
              </a:rPr>
              <a:t>t.Wait</a:t>
            </a:r>
            <a:r>
              <a:rPr lang="en-US" sz="1400" dirty="0" smtClean="0">
                <a:latin typeface="Consolas"/>
              </a:rPr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4343400"/>
            <a:ext cx="33528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 n 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onsolas"/>
              </a:rPr>
              <a:t>nums</a:t>
            </a:r>
            <a:r>
              <a:rPr lang="en-US" sz="1400" dirty="0" err="1">
                <a:latin typeface="Consolas"/>
              </a:rPr>
              <a:t>.AsParallel</a:t>
            </a:r>
            <a:r>
              <a:rPr lang="en-US" sz="1400" dirty="0">
                <a:latin typeface="Consolas"/>
              </a:rPr>
              <a:t>()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select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ExpressiveFunction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(n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);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715000"/>
            <a:ext cx="35052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srgbClr val="2B91AF"/>
                </a:solidFill>
                <a:latin typeface="Consolas"/>
              </a:rPr>
              <a:t>BlockingCollection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&lt;</a:t>
            </a:r>
            <a:r>
              <a:rPr lang="en-US" sz="14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400" dirty="0" smtClean="0">
                <a:solidFill>
                  <a:prstClr val="black"/>
                </a:solidFill>
                <a:latin typeface="Consolas"/>
              </a:rPr>
              <a:t>&gt;();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892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1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6576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Fork/Join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Recursive Decomposition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Aggregations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Dependencies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Producer/Consumer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/>
                </a:solidFill>
              </a:rPr>
              <a:t>MapReduce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Fold and Scan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Shared State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Anti-Patterns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5230812"/>
            <a:ext cx="7450137" cy="1169988"/>
            <a:chOff x="846138" y="3019425"/>
            <a:chExt cx="7450137" cy="11699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3019425"/>
              <a:ext cx="7450137" cy="1169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 descr="Patterns_of_Parallel_Programming_CSharp.pdf - Adobe Reader"/>
            <p:cNvSpPr/>
            <p:nvPr/>
          </p:nvSpPr>
          <p:spPr>
            <a:xfrm>
              <a:off x="914400" y="3136860"/>
              <a:ext cx="1489401" cy="935117"/>
            </a:xfrm>
            <a:prstGeom prst="roundRect">
              <a:avLst>
                <a:gd name="adj" fmla="val 10000"/>
              </a:avLst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6290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67000" y="2556551"/>
            <a:ext cx="6096000" cy="2487504"/>
            <a:chOff x="4114800" y="2362200"/>
            <a:chExt cx="6096000" cy="248750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362200"/>
              <a:ext cx="6096000" cy="21181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953000" y="4480372"/>
              <a:ext cx="41910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Threads </a:t>
              </a:r>
              <a:r>
                <a:rPr lang="en-US" dirty="0" smtClean="0"/>
                <a:t>View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Visualizers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3380" y="1295400"/>
            <a:ext cx="4038600" cy="2891635"/>
            <a:chOff x="5029200" y="1371600"/>
            <a:chExt cx="4038600" cy="28916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371600"/>
              <a:ext cx="4038600" cy="25223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562600" y="3893903"/>
              <a:ext cx="30480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CPU Utilization </a:t>
              </a:r>
              <a:r>
                <a:rPr lang="en-US" dirty="0" smtClean="0"/>
                <a:t>View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" y="5105400"/>
            <a:ext cx="7010400" cy="1325839"/>
            <a:chOff x="-1219200" y="2179361"/>
            <a:chExt cx="7010400" cy="132583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9200" y="2179361"/>
              <a:ext cx="7010400" cy="952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3400" y="3131861"/>
              <a:ext cx="3048000" cy="3733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Cores </a:t>
              </a:r>
              <a:r>
                <a:rPr lang="en-US" dirty="0"/>
                <a:t>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58917885"/>
              </p:ext>
            </p:extLst>
          </p:nvPr>
        </p:nvGraphicFramePr>
        <p:xfrm>
          <a:off x="533400" y="1295400"/>
          <a:ext cx="7447006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oprhythm\Desktop\clockspeeds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23596"/>
            <a:ext cx="8169242" cy="51248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1685880"/>
              </p:ext>
            </p:extLst>
          </p:nvPr>
        </p:nvGraphicFramePr>
        <p:xfrm>
          <a:off x="495300" y="1905000"/>
          <a:ext cx="748344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oprhythm\Desktop\clockspeeds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23596"/>
            <a:ext cx="8169242" cy="51248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“Free Lunch” is over - TANSTAAFL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2883586"/>
              </p:ext>
            </p:extLst>
          </p:nvPr>
        </p:nvGraphicFramePr>
        <p:xfrm>
          <a:off x="1066800" y="1752600"/>
          <a:ext cx="6019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22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Parallel Extensions</a:t>
            </a:r>
          </a:p>
          <a:p>
            <a:pPr marL="777240" lvl="2" indent="-457200">
              <a:buSzPct val="80000"/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Imperative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 </a:t>
            </a:r>
            <a:r>
              <a:rPr lang="en-US" dirty="0" smtClean="0"/>
              <a:t>Parallelization</a:t>
            </a:r>
          </a:p>
          <a:p>
            <a:pPr marL="777240" lvl="2" indent="-457200"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Imperative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Task</a:t>
            </a:r>
            <a:r>
              <a:rPr lang="en-US" dirty="0"/>
              <a:t> </a:t>
            </a:r>
            <a:r>
              <a:rPr lang="en-US" dirty="0" smtClean="0"/>
              <a:t>Parallelization</a:t>
            </a:r>
            <a:endParaRPr lang="en-US" dirty="0" smtClean="0">
              <a:latin typeface="Lucida Console" pitchFamily="49" charset="0"/>
              <a:cs typeface="Consolas" pitchFamily="49" charset="0"/>
            </a:endParaRPr>
          </a:p>
          <a:p>
            <a:pPr marL="777240" lvl="2" indent="-457200">
              <a:buSzPct val="8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Declarative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r>
              <a:rPr lang="en-US" sz="2200" dirty="0"/>
              <a:t> </a:t>
            </a:r>
            <a:r>
              <a:rPr lang="en-US" sz="2200" dirty="0">
                <a:solidFill>
                  <a:prstClr val="black"/>
                </a:solidFill>
              </a:rPr>
              <a:t>Parallelization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2000" dirty="0"/>
              <a:t>PLINQ)</a:t>
            </a:r>
            <a:r>
              <a:rPr lang="en-US" dirty="0"/>
              <a:t>	</a:t>
            </a:r>
          </a:p>
          <a:p>
            <a:pPr marL="777240" lvl="2" indent="-457200">
              <a:lnSpc>
                <a:spcPct val="150000"/>
              </a:lnSpc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dirty="0" smtClean="0"/>
              <a:t>Thread-safe </a:t>
            </a:r>
            <a:r>
              <a:rPr lang="en-US" dirty="0"/>
              <a:t>Data </a:t>
            </a:r>
            <a:r>
              <a:rPr lang="en-US" dirty="0" smtClean="0"/>
              <a:t>Structures</a:t>
            </a:r>
          </a:p>
          <a:p>
            <a:pPr marL="493776" lvl="1" indent="-457200">
              <a:lnSpc>
                <a:spcPct val="150000"/>
              </a:lnSpc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dirty="0" smtClean="0"/>
              <a:t>Visual Studio 2010 Concurrency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21381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Concurrency .NET Library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Lightweight user-mode runtime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Key benefits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Lightweight tasks, efficient scheduling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Programming model improvements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Unified exception models and scheduling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Great for “Delightfully” Parallel Problems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Computation-intensive processes for large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Breaking a problem into discrete parts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 Decomposition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Iterations (for loops) over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Simple!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Task Decomposition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Separate operations that can run independently of each other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…Or both!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Decomposition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[,]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pixelData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rowLen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colLen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s-ES" dirty="0" err="1">
                <a:solidFill>
                  <a:srgbClr val="0000FF"/>
                </a:solidFill>
                <a:latin typeface="Consolas"/>
              </a:rPr>
              <a:t>for</a:t>
            </a:r>
            <a:r>
              <a:rPr lang="es-ES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s-E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s-ES" dirty="0">
                <a:solidFill>
                  <a:prstClr val="black"/>
                </a:solidFill>
                <a:latin typeface="Consolas"/>
              </a:rPr>
              <a:t> y = 0; y &lt; </a:t>
            </a:r>
            <a:r>
              <a:rPr lang="es-ES" dirty="0" err="1">
                <a:solidFill>
                  <a:prstClr val="black"/>
                </a:solidFill>
                <a:latin typeface="Consolas"/>
              </a:rPr>
              <a:t>rowLen</a:t>
            </a:r>
            <a:r>
              <a:rPr lang="es-ES" dirty="0">
                <a:solidFill>
                  <a:prstClr val="black"/>
                </a:solidFill>
                <a:latin typeface="Consolas"/>
              </a:rPr>
              <a:t>; y++)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x = 0; x &lt;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colLen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 x++)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onsolas"/>
              </a:rPr>
              <a:t>	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pixelData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[y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x] = </a:t>
            </a:r>
            <a:r>
              <a:rPr lang="en-US" dirty="0" err="1">
                <a:solidFill>
                  <a:srgbClr val="C00000"/>
                </a:solidFill>
                <a:latin typeface="Consolas"/>
              </a:rPr>
              <a:t>TraceRay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(y, x);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</p:txBody>
      </p:sp>
      <p:pic>
        <p:nvPicPr>
          <p:cNvPr id="5" name="Picture 4" descr="Ray Tracer - FPS: 1.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12" t="13401" r="11144" b="12024"/>
          <a:stretch/>
        </p:blipFill>
        <p:spPr>
          <a:xfrm>
            <a:off x="2895600" y="4114800"/>
            <a:ext cx="2232660" cy="209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3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8315</TotalTime>
  <Words>882</Words>
  <Application>Microsoft Office PowerPoint</Application>
  <PresentationFormat>On-screen Show (4:3)</PresentationFormat>
  <Paragraphs>307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Technic</vt:lpstr>
      <vt:lpstr>Parallel Computing in .NET 4 and Visual Studio 2010</vt:lpstr>
      <vt:lpstr>PowerPoint Presentation</vt:lpstr>
      <vt:lpstr>PowerPoint Presentation</vt:lpstr>
      <vt:lpstr>Parallel computing</vt:lpstr>
      <vt:lpstr>“Free Lunch” is over - TANSTAAFL</vt:lpstr>
      <vt:lpstr>Outline</vt:lpstr>
      <vt:lpstr>Parallel Extensions</vt:lpstr>
      <vt:lpstr>Decomposition</vt:lpstr>
      <vt:lpstr>Data Decomposition</vt:lpstr>
      <vt:lpstr>Sequential</vt:lpstr>
      <vt:lpstr>Thread for each Row</vt:lpstr>
      <vt:lpstr>Threading with 2 Partitions</vt:lpstr>
      <vt:lpstr>Imbalanced Workload</vt:lpstr>
      <vt:lpstr>Dynamic Partitioning</vt:lpstr>
      <vt:lpstr>Partitioning Tradeoffs</vt:lpstr>
      <vt:lpstr>Partitioning Strategies</vt:lpstr>
      <vt:lpstr>Partitioning Strategies</vt:lpstr>
      <vt:lpstr>Sample Application</vt:lpstr>
      <vt:lpstr>Parallel Extensions Architecture</vt:lpstr>
      <vt:lpstr>Lambda Expressions</vt:lpstr>
      <vt:lpstr>Generic Delegates</vt:lpstr>
      <vt:lpstr>Imperative Data Parallelization</vt:lpstr>
      <vt:lpstr>Imperative Task Parallelization</vt:lpstr>
      <vt:lpstr>Concurrent Collections</vt:lpstr>
      <vt:lpstr>Parallel Extensions Architecture</vt:lpstr>
      <vt:lpstr>Parallel LINQ (PLINQ)</vt:lpstr>
      <vt:lpstr>PLINQ ForAll</vt:lpstr>
      <vt:lpstr>PLINQ Performance Considerations</vt:lpstr>
      <vt:lpstr>Parallel API Review</vt:lpstr>
      <vt:lpstr>Parallel Patterns</vt:lpstr>
      <vt:lpstr>Concurrency Visualizers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Computing in .NET 4 and Visual Studio 2010</dc:title>
  <dc:creator>James Kolpack</dc:creator>
  <cp:lastModifiedBy>James Kolpack</cp:lastModifiedBy>
  <cp:revision>311</cp:revision>
  <dcterms:created xsi:type="dcterms:W3CDTF">2006-08-16T00:00:00Z</dcterms:created>
  <dcterms:modified xsi:type="dcterms:W3CDTF">2010-06-27T20:38:55Z</dcterms:modified>
  <cp:contentStatus/>
</cp:coreProperties>
</file>