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7" r:id="rId1"/>
  </p:sldMasterIdLst>
  <p:notesMasterIdLst>
    <p:notesMasterId r:id="rId36"/>
  </p:notesMasterIdLst>
  <p:handoutMasterIdLst>
    <p:handoutMasterId r:id="rId37"/>
  </p:handoutMasterIdLst>
  <p:sldIdLst>
    <p:sldId id="286" r:id="rId2"/>
    <p:sldId id="287" r:id="rId3"/>
    <p:sldId id="288" r:id="rId4"/>
    <p:sldId id="259" r:id="rId5"/>
    <p:sldId id="260" r:id="rId6"/>
    <p:sldId id="261" r:id="rId7"/>
    <p:sldId id="262" r:id="rId8"/>
    <p:sldId id="257" r:id="rId9"/>
    <p:sldId id="290" r:id="rId10"/>
    <p:sldId id="283" r:id="rId11"/>
    <p:sldId id="285" r:id="rId12"/>
    <p:sldId id="284" r:id="rId13"/>
    <p:sldId id="267" r:id="rId14"/>
    <p:sldId id="269" r:id="rId15"/>
    <p:sldId id="270" r:id="rId16"/>
    <p:sldId id="268" r:id="rId17"/>
    <p:sldId id="271" r:id="rId18"/>
    <p:sldId id="26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66" r:id="rId30"/>
    <p:sldId id="258" r:id="rId31"/>
    <p:sldId id="282" r:id="rId32"/>
    <p:sldId id="263" r:id="rId33"/>
    <p:sldId id="289" r:id="rId34"/>
    <p:sldId id="264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8" autoAdjust="0"/>
  </p:normalViewPr>
  <p:slideViewPr>
    <p:cSldViewPr>
      <p:cViewPr>
        <p:scale>
          <a:sx n="75" d="100"/>
          <a:sy n="75" d="100"/>
        </p:scale>
        <p:origin x="-8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E776-E9BC-4D34-9CEB-30574C2F708A}" type="datetimeFigureOut">
              <a:rPr lang="en-US" smtClean="0"/>
              <a:pPr/>
              <a:t>6/26/2010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FD8C8-D23E-497D-AF9A-D51C0CDE7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8629-A5C9-443C-8244-A617B9BEFF5B}" type="datetimeFigureOut">
              <a:rPr lang="en-US" smtClean="0"/>
              <a:pPr/>
              <a:t>6/26/2010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10C7-EF7C-4EAA-B172-679B54B5E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8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10C7-EF7C-4EAA-B172-679B54B5E8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10C7-EF7C-4EAA-B172-679B54B5E8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0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10C7-EF7C-4EAA-B172-679B54B5E8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CIMV2 namespace groups a set of classes and instances that relate to aspects of the local Windows environment.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10C7-EF7C-4EAA-B172-679B54B5E83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C36B-22E5-428B-A57F-CFC54317734A}" type="datetime1">
              <a:rPr lang="en-US" smtClean="0"/>
              <a:t>6/26/2010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2057-FEE6-4418-874F-7124A1B50075}" type="datetime1">
              <a:rPr lang="en-US" smtClean="0"/>
              <a:t>6/26/2010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76B9-2A82-4624-BEBA-D395ACED9020}" type="datetime1">
              <a:rPr lang="en-US" smtClean="0"/>
              <a:t>6/26/2010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924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057400"/>
            <a:ext cx="3848100" cy="4029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57400"/>
            <a:ext cx="3848100" cy="40290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7674-197A-42E3-948C-F7EB2E666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20624" indent="-384048">
              <a:buFont typeface="Arial" pitchFamily="34" charset="0"/>
              <a:buChar char="•"/>
              <a:defRPr/>
            </a:lvl1pPr>
            <a:lvl2pPr marL="722376" indent="-274320">
              <a:buFont typeface="Arial" pitchFamily="34" charset="0"/>
              <a:buChar char="•"/>
              <a:defRPr/>
            </a:lvl2pPr>
            <a:lvl3pPr marL="1005840" indent="-256032">
              <a:buFont typeface="Arial" pitchFamily="34" charset="0"/>
              <a:buChar char="•"/>
              <a:defRPr/>
            </a:lvl3pPr>
            <a:lvl4pPr marL="1280160" indent="-237744">
              <a:buFont typeface="Arial" pitchFamily="34" charset="0"/>
              <a:buChar char="•"/>
              <a:defRPr/>
            </a:lvl4pPr>
            <a:lvl5pPr marL="1490472" indent="-182880">
              <a:buFont typeface="Arial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046C-5414-42F0-AE7E-A5B7CCCAE3E5}" type="datetime1">
              <a:rPr lang="en-US" smtClean="0"/>
              <a:t>6/26/2010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416675"/>
            <a:ext cx="2895600" cy="365125"/>
          </a:xfrm>
        </p:spPr>
        <p:txBody>
          <a:bodyPr/>
          <a:lstStyle/>
          <a:p>
            <a:pPr algn="r"/>
            <a:r>
              <a:rPr lang="en-US" dirty="0" smtClean="0"/>
              <a:t>James Kolpack - @poprhythm</a:t>
            </a:r>
          </a:p>
          <a:p>
            <a:pPr algn="r"/>
            <a:r>
              <a:rPr lang="en-US" dirty="0" smtClean="0"/>
              <a:t>popcyclical.com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2064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BD66-7B09-464B-84AB-660C65EE6989}" type="datetime1">
              <a:rPr lang="en-US" smtClean="0"/>
              <a:t>6/26/2010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72D-91E8-4339-BE43-B5A8B828D333}" type="datetime1">
              <a:rPr lang="en-US" smtClean="0"/>
              <a:t>6/26/2010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5BAB-029C-463A-BDAF-D73F20AAB302}" type="datetime1">
              <a:rPr lang="en-US" smtClean="0"/>
              <a:t>6/26/2010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684B-4963-48F8-9850-BF326377D29A}" type="datetime1">
              <a:rPr lang="en-US" smtClean="0"/>
              <a:t>6/26/2010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1A80-4314-426A-AF23-61571231CC06}" type="datetime1">
              <a:rPr lang="en-US" smtClean="0"/>
              <a:t>6/26/2010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8E86-135E-418F-8FD4-F0036F90605D}" type="datetime1">
              <a:rPr lang="en-US" smtClean="0"/>
              <a:t>6/26/2010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FBC6DA5-519A-46D4-821D-B02DAD893E08}" type="datetime1">
              <a:rPr lang="en-US" smtClean="0"/>
              <a:t>6/26/2010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D8B9AE-A9EA-4677-AF31-D3D4CDC44310}" type="datetime1">
              <a:rPr lang="en-US" smtClean="0"/>
              <a:t>6/26/2010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eithhill.spaces.live.com/blog/cns!5A8D2641E0963A97!6172.ent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anning.com/payette" TargetMode="External"/><Relationship Id="rId7" Type="http://schemas.openxmlformats.org/officeDocument/2006/relationships/image" Target="../media/image5.jpeg"/><Relationship Id="rId2" Type="http://schemas.openxmlformats.org/officeDocument/2006/relationships/hyperlink" Target="technet.microsoft.com/scriptcenter/powershel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scripting.net/" TargetMode="External"/><Relationship Id="rId5" Type="http://schemas.openxmlformats.org/officeDocument/2006/relationships/hyperlink" Target="http://keithhill.spaces.live.com/" TargetMode="External"/><Relationship Id="rId4" Type="http://schemas.openxmlformats.org/officeDocument/2006/relationships/hyperlink" Target="http://www.computerperformance.co.uk/powershell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microsoft.com/kb/9689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nning.com/payette" TargetMode="External"/><Relationship Id="rId7" Type="http://schemas.openxmlformats.org/officeDocument/2006/relationships/image" Target="../media/image5.jpeg"/><Relationship Id="rId2" Type="http://schemas.openxmlformats.org/officeDocument/2006/relationships/hyperlink" Target="technet.microsoft.com/scriptcenter/powershell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scripting.net/" TargetMode="External"/><Relationship Id="rId5" Type="http://schemas.openxmlformats.org/officeDocument/2006/relationships/hyperlink" Target="http://keithhill.spaces.live.com/" TargetMode="External"/><Relationship Id="rId4" Type="http://schemas.openxmlformats.org/officeDocument/2006/relationships/hyperlink" Target="http://www.computerperformance.co.uk/powershel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42778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416552" y="3362960"/>
            <a:ext cx="3584448" cy="558800"/>
          </a:xfrm>
          <a:prstGeom prst="rect">
            <a:avLst/>
          </a:prstGeom>
        </p:spPr>
        <p:txBody>
          <a:bodyPr vert="horz" tIns="0" rIns="45720" bIns="0" anchor="b">
            <a:normAutofit fontScale="92500" lnSpcReduction="20000"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Kolpack,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InRAD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LLC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popcyclical.com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87552" y="4099560"/>
            <a:ext cx="7089648" cy="2301240"/>
          </a:xfrm>
        </p:spPr>
        <p:txBody>
          <a:bodyPr>
            <a:normAutofit/>
          </a:bodyPr>
          <a:lstStyle/>
          <a:p>
            <a:r>
              <a:rPr lang="en-US" sz="2400" dirty="0"/>
              <a:t>Introduction to</a:t>
            </a:r>
            <a:br>
              <a:rPr lang="en-US" sz="2400" dirty="0"/>
            </a:br>
            <a:r>
              <a:rPr lang="en-US" dirty="0"/>
              <a:t>Windows PowerShell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8900" y="5394960"/>
            <a:ext cx="4114800" cy="332936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from a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Keith Hill Presentation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5486400"/>
            <a:ext cx="29718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Come up and pick up a PowerShell Quick Reference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pic>
        <p:nvPicPr>
          <p:cNvPr id="4" name="Picture 3" descr="[0m, 1s]    di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4" y="656838"/>
            <a:ext cx="8354592" cy="5544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636022">
            <a:off x="974234" y="2875002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OCR A Std" pitchFamily="49" charset="0"/>
              </a:rPr>
              <a:t>DEMO SCRIPT</a:t>
            </a:r>
            <a:endParaRPr lang="en-US" sz="6600" dirty="0">
              <a:solidFill>
                <a:srgbClr val="FF0000"/>
              </a:solidFill>
              <a:latin typeface="OCR A Std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Jump start with familiar commands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dir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ype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copy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867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PS&gt;.\shellStuff.ps1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Cmdlets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3352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err="1" smtClean="0"/>
              <a:t>Composable</a:t>
            </a:r>
            <a:r>
              <a:rPr lang="en-US" dirty="0" smtClean="0"/>
              <a:t> </a:t>
            </a:r>
            <a:r>
              <a:rPr lang="en-US" dirty="0" err="1" smtClean="0"/>
              <a:t>cmdlets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“Simple” </a:t>
            </a:r>
            <a:r>
              <a:rPr lang="en-US" dirty="0" err="1" smtClean="0"/>
              <a:t>cmdlets</a:t>
            </a:r>
            <a:r>
              <a:rPr lang="en-US" dirty="0" smtClean="0"/>
              <a:t> strung together via pipeline and/or script to perform “complex” tasks.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Standardized naming scheme for </a:t>
            </a:r>
            <a:r>
              <a:rPr lang="en-US" dirty="0" err="1" smtClean="0"/>
              <a:t>cmdlets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Lucida Console" pitchFamily="49" charset="0"/>
              </a:rPr>
              <a:t>&lt;verb&gt;-&lt;noun&gt; Get-Date, Remove-Item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Extensible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parties </a:t>
            </a:r>
            <a:r>
              <a:rPr lang="en-US" sz="1600" dirty="0" smtClean="0"/>
              <a:t>(PowerShell Community Extensions)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5867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PS&gt;.\cmdlets.ps1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Cmdlets</a:t>
            </a:r>
            <a:r>
              <a:rPr lang="en-US" dirty="0" smtClean="0"/>
              <a:t> output .NET objects (structured information) instead of unstructured text.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“Compose” </a:t>
            </a:r>
            <a:r>
              <a:rPr lang="en-US" dirty="0" err="1" smtClean="0"/>
              <a:t>cmdlets</a:t>
            </a:r>
            <a:r>
              <a:rPr lang="en-US" dirty="0" smtClean="0"/>
              <a:t> together using the pipe “|” character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/>
              <a:t>ObjectFlow</a:t>
            </a:r>
            <a:r>
              <a:rPr lang="en-US" dirty="0" smtClean="0"/>
              <a:t> engine manages objects in the pipeline: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“unrolls” collections, outputting each individual element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Coerces objects for parameter binding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Renders to a textual view for interactive users and legacy apps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Extended Type System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Wrapper types around objects are created to stash book-keeping info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latin typeface="Lucida Console" pitchFamily="49" charset="0"/>
                <a:cs typeface="Consolas" pitchFamily="49" charset="0"/>
              </a:rPr>
              <a:t>PSObject</a:t>
            </a:r>
            <a:r>
              <a:rPr lang="en-US" dirty="0" smtClean="0">
                <a:latin typeface="Lucida Console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Lucida Console" pitchFamily="49" charset="0"/>
                <a:cs typeface="Consolas" pitchFamily="49" charset="0"/>
              </a:rPr>
              <a:t>PSCustomObject</a:t>
            </a:r>
            <a:r>
              <a:rPr lang="en-US" dirty="0" smtClean="0">
                <a:latin typeface="Lucida Console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Lucida Console" pitchFamily="49" charset="0"/>
                <a:cs typeface="Consolas" pitchFamily="49" charset="0"/>
              </a:rPr>
              <a:t>GroupInfo</a:t>
            </a:r>
            <a:r>
              <a:rPr lang="en-US" dirty="0" smtClean="0">
                <a:latin typeface="Lucida Console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Lucida Console" pitchFamily="49" charset="0"/>
                <a:cs typeface="Consolas" pitchFamily="49" charset="0"/>
              </a:rPr>
              <a:t>MatchInfo</a:t>
            </a:r>
            <a:endParaRPr lang="en-US" dirty="0" smtClean="0">
              <a:latin typeface="Lucida Console" pitchFamily="49" charset="0"/>
              <a:cs typeface="Consolas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Legacy apps dump text (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System.String</a:t>
            </a:r>
            <a:r>
              <a:rPr lang="en-US" dirty="0" smtClean="0"/>
              <a:t> objects) into the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05206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PS&gt;.\pipeline.ps1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</a:t>
            </a:r>
            <a:r>
              <a:rPr lang="en-US" dirty="0" err="1" smtClean="0"/>
              <a:t>Cmdlets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Manipulators of generic objects!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Blades of the PowerShell Swiss Army Knife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Lucida Console" pitchFamily="49" charset="0"/>
              </a:rPr>
              <a:t>Where-Object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Filters incoming object stream.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get-process | where { $_.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HandleCount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–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gt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500 }</a:t>
            </a:r>
          </a:p>
          <a:p>
            <a:pPr marL="0" indent="0">
              <a:buNone/>
            </a:pPr>
            <a:r>
              <a:rPr lang="en-US" b="1" dirty="0" smtClean="0">
                <a:latin typeface="Lucida Console" pitchFamily="49" charset="0"/>
              </a:rPr>
              <a:t>Sort-Object</a:t>
            </a:r>
            <a:endParaRPr lang="en-US" b="1" dirty="0" smtClean="0"/>
          </a:p>
          <a:p>
            <a:pPr lvl="1"/>
            <a:r>
              <a:rPr lang="en-US" dirty="0" smtClean="0"/>
              <a:t>Sorts the stream of objects based on one or more properties or an expression.</a:t>
            </a:r>
          </a:p>
          <a:p>
            <a:pPr lvl="1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get-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childitem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| sort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LastWriteTime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-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desc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Lucida Console" pitchFamily="49" charset="0"/>
              </a:rPr>
              <a:t>Select-Object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Projects properties and expands collections into custom object.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get-process | select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ProcessName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–Exp Modules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Lucida Console" pitchFamily="49" charset="0"/>
              </a:rPr>
              <a:t>Group-Object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Transforms stream of objects into a stream of </a:t>
            </a:r>
            <a:r>
              <a:rPr lang="en-US" dirty="0" err="1" smtClean="0"/>
              <a:t>GroupInfo</a:t>
            </a:r>
            <a:r>
              <a:rPr lang="en-US" dirty="0" smtClean="0"/>
              <a:t> objects that share a common property.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get-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childitem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| group Extension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 </a:t>
            </a:r>
            <a:r>
              <a:rPr lang="en-US" dirty="0" err="1" smtClean="0"/>
              <a:t>Cmdlets</a:t>
            </a:r>
            <a:r>
              <a:rPr lang="en-US" dirty="0" smtClean="0"/>
              <a:t>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Lucida Console" pitchFamily="49" charset="0"/>
              </a:rPr>
              <a:t>Foreach</a:t>
            </a:r>
            <a:r>
              <a:rPr lang="en-US" b="1" dirty="0" smtClean="0">
                <a:latin typeface="Lucida Console" pitchFamily="49" charset="0"/>
              </a:rPr>
              <a:t>-Object</a:t>
            </a:r>
            <a:endParaRPr lang="en-US" b="1" dirty="0" smtClean="0"/>
          </a:p>
          <a:p>
            <a:pPr lvl="1"/>
            <a:r>
              <a:rPr lang="en-US" dirty="0" smtClean="0"/>
              <a:t>Manipulate individual objects in stream.</a:t>
            </a:r>
          </a:p>
          <a:p>
            <a:pPr lvl="1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feed.rss.channel.item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|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{ $_.Title }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latin typeface="Lucida Console" pitchFamily="49" charset="0"/>
              </a:rPr>
              <a:t>Measure-Object</a:t>
            </a:r>
            <a:endParaRPr lang="en-US" b="1" dirty="0" smtClean="0"/>
          </a:p>
          <a:p>
            <a:pPr lvl="1"/>
            <a:r>
              <a:rPr lang="en-US" dirty="0" smtClean="0"/>
              <a:t>Calculates stats such as sum, min, max, </a:t>
            </a:r>
            <a:r>
              <a:rPr lang="en-US" dirty="0" err="1" smtClean="0"/>
              <a:t>ave</a:t>
            </a:r>
            <a:r>
              <a:rPr lang="en-US" dirty="0" smtClean="0"/>
              <a:t>, lines, characters,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04088"/>
          </a:xfrm>
        </p:spPr>
        <p:txBody>
          <a:bodyPr>
            <a:noAutofit/>
          </a:bodyPr>
          <a:lstStyle/>
          <a:p>
            <a:r>
              <a:rPr lang="en-US" sz="3600" dirty="0" smtClean="0"/>
              <a:t>PowerShell</a:t>
            </a:r>
            <a:r>
              <a:rPr lang="en-US" sz="4000" dirty="0" smtClean="0"/>
              <a:t> </a:t>
            </a:r>
            <a:r>
              <a:rPr lang="en-US" sz="3600" dirty="0" smtClean="0"/>
              <a:t>Pipeline: Moving Objects</a:t>
            </a:r>
            <a:endParaRPr lang="en-US" sz="3600" dirty="0"/>
          </a:p>
        </p:txBody>
      </p:sp>
      <p:sp>
        <p:nvSpPr>
          <p:cNvPr id="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77200" cy="60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err="1" smtClean="0">
                <a:latin typeface="Lucida Console" pitchFamily="49" charset="0"/>
              </a:rPr>
              <a:t>gps</a:t>
            </a:r>
            <a:r>
              <a:rPr lang="en-US" sz="2000" dirty="0" smtClean="0">
                <a:latin typeface="Lucida Console" pitchFamily="49" charset="0"/>
              </a:rPr>
              <a:t> | where { $_.PM –</a:t>
            </a:r>
            <a:r>
              <a:rPr lang="en-US" sz="2000" dirty="0" err="1" smtClean="0">
                <a:latin typeface="Lucida Console" pitchFamily="49" charset="0"/>
              </a:rPr>
              <a:t>gt</a:t>
            </a:r>
            <a:r>
              <a:rPr lang="en-US" sz="2000" dirty="0" smtClean="0">
                <a:latin typeface="Lucida Console" pitchFamily="49" charset="0"/>
              </a:rPr>
              <a:t> 40MB } | sort </a:t>
            </a:r>
            <a:r>
              <a:rPr lang="en-US" sz="2000" dirty="0" err="1" smtClean="0">
                <a:latin typeface="Lucida Console" pitchFamily="49" charset="0"/>
              </a:rPr>
              <a:t>ProcessName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7" name="Group 48"/>
          <p:cNvGrpSpPr>
            <a:grpSpLocks/>
          </p:cNvGrpSpPr>
          <p:nvPr/>
        </p:nvGrpSpPr>
        <p:grpSpPr bwMode="auto">
          <a:xfrm>
            <a:off x="1752600" y="2925762"/>
            <a:ext cx="2590800" cy="457200"/>
            <a:chOff x="1344" y="2112"/>
            <a:chExt cx="1632" cy="288"/>
          </a:xfrm>
        </p:grpSpPr>
        <p:sp>
          <p:nvSpPr>
            <p:cNvPr id="58" name="AutoShape 8"/>
            <p:cNvSpPr>
              <a:spLocks noChangeArrowheads="1"/>
            </p:cNvSpPr>
            <p:nvPr/>
          </p:nvSpPr>
          <p:spPr bwMode="auto">
            <a:xfrm rot="-5400000">
              <a:off x="1992" y="1464"/>
              <a:ext cx="288" cy="1584"/>
            </a:xfrm>
            <a:prstGeom prst="can">
              <a:avLst>
                <a:gd name="adj" fmla="val 4894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1488" y="2160"/>
              <a:ext cx="1488" cy="1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System.Diagnostics.Process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09600" y="2316162"/>
            <a:ext cx="2362200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System.Diagnostics.Process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09600" y="2544762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System.Diagnostics.Process</a:t>
            </a:r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>
            <a:off x="1066800" y="2849562"/>
            <a:ext cx="8382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267200" y="3154362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AutoShape 16"/>
          <p:cNvSpPr>
            <a:spLocks noChangeArrowheads="1"/>
          </p:cNvSpPr>
          <p:nvPr/>
        </p:nvSpPr>
        <p:spPr bwMode="auto">
          <a:xfrm>
            <a:off x="4572000" y="2487612"/>
            <a:ext cx="2066925" cy="1333500"/>
          </a:xfrm>
          <a:prstGeom prst="flowChartDecision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4953000" y="2697162"/>
            <a:ext cx="1219200" cy="83099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</a:t>
            </a:r>
            <a: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where</a:t>
            </a:r>
            <a:br>
              <a:rPr lang="en-US" sz="12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en-US" sz="1200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Process.PagedMemorySize</a:t>
            </a: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&gt; </a:t>
            </a:r>
            <a:r>
              <a:rPr lang="en-US" sz="12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40*1024*1024</a:t>
            </a:r>
            <a:endParaRPr lang="en-US" sz="12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>
            <a:off x="6629400" y="3154362"/>
            <a:ext cx="3048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" name="AutoShape 20"/>
          <p:cNvSpPr>
            <a:spLocks noChangeArrowheads="1"/>
          </p:cNvSpPr>
          <p:nvPr/>
        </p:nvSpPr>
        <p:spPr bwMode="auto">
          <a:xfrm rot="10800000">
            <a:off x="6810375" y="3382962"/>
            <a:ext cx="228600" cy="3048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6934200" y="3154362"/>
            <a:ext cx="0" cy="2286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6553200" y="2925762"/>
            <a:ext cx="3810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</a:t>
            </a: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5562600" y="3763962"/>
            <a:ext cx="609600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Yes</a:t>
            </a:r>
          </a:p>
        </p:txBody>
      </p:sp>
      <p:cxnSp>
        <p:nvCxnSpPr>
          <p:cNvPr id="71" name="AutoShape 26"/>
          <p:cNvCxnSpPr>
            <a:cxnSpLocks noChangeShapeType="1"/>
            <a:stCxn id="64" idx="2"/>
          </p:cNvCxnSpPr>
          <p:nvPr/>
        </p:nvCxnSpPr>
        <p:spPr bwMode="auto">
          <a:xfrm rot="5400000">
            <a:off x="3440907" y="2132805"/>
            <a:ext cx="476250" cy="3852863"/>
          </a:xfrm>
          <a:prstGeom prst="curvedConnector4">
            <a:avLst>
              <a:gd name="adj1" fmla="val 26000"/>
              <a:gd name="adj2" fmla="val 105935"/>
            </a:avLst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72" name="Group 47"/>
          <p:cNvGrpSpPr>
            <a:grpSpLocks/>
          </p:cNvGrpSpPr>
          <p:nvPr/>
        </p:nvGrpSpPr>
        <p:grpSpPr bwMode="auto">
          <a:xfrm>
            <a:off x="1752600" y="4068762"/>
            <a:ext cx="2590800" cy="457200"/>
            <a:chOff x="1344" y="2832"/>
            <a:chExt cx="1632" cy="288"/>
          </a:xfrm>
        </p:grpSpPr>
        <p:sp>
          <p:nvSpPr>
            <p:cNvPr id="73" name="AutoShape 24"/>
            <p:cNvSpPr>
              <a:spLocks noChangeArrowheads="1"/>
            </p:cNvSpPr>
            <p:nvPr/>
          </p:nvSpPr>
          <p:spPr bwMode="auto">
            <a:xfrm rot="-5400000">
              <a:off x="1992" y="2184"/>
              <a:ext cx="288" cy="1584"/>
            </a:xfrm>
            <a:prstGeom prst="can">
              <a:avLst>
                <a:gd name="adj" fmla="val 4894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>
              <a:off x="1488" y="2880"/>
              <a:ext cx="1488" cy="1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System.Diagnostics.Process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5" name="Group 32"/>
          <p:cNvGrpSpPr>
            <a:grpSpLocks/>
          </p:cNvGrpSpPr>
          <p:nvPr/>
        </p:nvGrpSpPr>
        <p:grpSpPr bwMode="auto">
          <a:xfrm>
            <a:off x="4572000" y="4144962"/>
            <a:ext cx="2362200" cy="960438"/>
            <a:chOff x="2976" y="3024"/>
            <a:chExt cx="1488" cy="605"/>
          </a:xfrm>
        </p:grpSpPr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2976" y="3024"/>
              <a:ext cx="1488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System.Diagnostics.Process</a:t>
              </a:r>
            </a:p>
          </p:txBody>
        </p:sp>
        <p:sp>
          <p:nvSpPr>
            <p:cNvPr id="77" name="Text Box 29"/>
            <p:cNvSpPr txBox="1">
              <a:spLocks noChangeArrowheads="1"/>
            </p:cNvSpPr>
            <p:nvPr/>
          </p:nvSpPr>
          <p:spPr bwMode="auto">
            <a:xfrm>
              <a:off x="2976" y="3168"/>
              <a:ext cx="1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System.Diagnostics.Process</a:t>
              </a: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2976" y="3312"/>
              <a:ext cx="1488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System.Diagnostics.Process</a:t>
              </a: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2976" y="3456"/>
              <a:ext cx="1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System.Diagnostics.Process</a:t>
              </a:r>
            </a:p>
          </p:txBody>
        </p:sp>
      </p:grpSp>
      <p:sp>
        <p:nvSpPr>
          <p:cNvPr id="80" name="Line 33"/>
          <p:cNvSpPr>
            <a:spLocks noChangeShapeType="1"/>
          </p:cNvSpPr>
          <p:nvPr/>
        </p:nvSpPr>
        <p:spPr bwMode="auto">
          <a:xfrm>
            <a:off x="4267200" y="4297362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1" name="Group 36"/>
          <p:cNvGrpSpPr>
            <a:grpSpLocks/>
          </p:cNvGrpSpPr>
          <p:nvPr/>
        </p:nvGrpSpPr>
        <p:grpSpPr bwMode="auto">
          <a:xfrm>
            <a:off x="6705600" y="4221162"/>
            <a:ext cx="1905000" cy="457200"/>
            <a:chOff x="4512" y="2928"/>
            <a:chExt cx="1200" cy="288"/>
          </a:xfrm>
        </p:grpSpPr>
        <p:sp>
          <p:nvSpPr>
            <p:cNvPr id="82" name="AutoShape 34"/>
            <p:cNvSpPr>
              <a:spLocks noChangeArrowheads="1"/>
            </p:cNvSpPr>
            <p:nvPr/>
          </p:nvSpPr>
          <p:spPr bwMode="auto">
            <a:xfrm>
              <a:off x="4512" y="2928"/>
              <a:ext cx="1104" cy="288"/>
            </a:xfrm>
            <a:prstGeom prst="flowChartProcess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Text Box 35"/>
            <p:cNvSpPr txBox="1">
              <a:spLocks noChangeArrowheads="1"/>
            </p:cNvSpPr>
            <p:nvPr/>
          </p:nvSpPr>
          <p:spPr bwMode="auto">
            <a:xfrm>
              <a:off x="4512" y="2928"/>
              <a:ext cx="1200" cy="288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Sort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on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Process.ProcessName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8"/>
          <p:cNvGrpSpPr>
            <a:grpSpLocks/>
          </p:cNvGrpSpPr>
          <p:nvPr/>
        </p:nvGrpSpPr>
        <p:grpSpPr bwMode="auto">
          <a:xfrm>
            <a:off x="685800" y="1981200"/>
            <a:ext cx="2057400" cy="381000"/>
            <a:chOff x="2160" y="1776"/>
            <a:chExt cx="1248" cy="240"/>
          </a:xfrm>
        </p:grpSpPr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2160" y="1824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Process.GetProcesses()</a:t>
              </a:r>
            </a:p>
          </p:txBody>
        </p:sp>
        <p:sp>
          <p:nvSpPr>
            <p:cNvPr id="86" name="Rectangle 37"/>
            <p:cNvSpPr>
              <a:spLocks noChangeArrowheads="1"/>
            </p:cNvSpPr>
            <p:nvPr/>
          </p:nvSpPr>
          <p:spPr bwMode="auto">
            <a:xfrm>
              <a:off x="2160" y="1776"/>
              <a:ext cx="1152" cy="24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45"/>
          <p:cNvGrpSpPr>
            <a:grpSpLocks/>
          </p:cNvGrpSpPr>
          <p:nvPr/>
        </p:nvGrpSpPr>
        <p:grpSpPr bwMode="auto">
          <a:xfrm>
            <a:off x="6096000" y="2392362"/>
            <a:ext cx="533400" cy="495300"/>
            <a:chOff x="1296" y="3312"/>
            <a:chExt cx="336" cy="312"/>
          </a:xfrm>
        </p:grpSpPr>
        <p:sp>
          <p:nvSpPr>
            <p:cNvPr id="88" name="AutoShape 43"/>
            <p:cNvSpPr>
              <a:spLocks noChangeArrowheads="1"/>
            </p:cNvSpPr>
            <p:nvPr/>
          </p:nvSpPr>
          <p:spPr bwMode="auto">
            <a:xfrm>
              <a:off x="1296" y="3312"/>
              <a:ext cx="33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43 w 21600"/>
                <a:gd name="T13" fmla="*/ 6075 h 21600"/>
                <a:gd name="T14" fmla="*/ 15557 w 21600"/>
                <a:gd name="T15" fmla="*/ 15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86" y="21600"/>
                  </a:lnTo>
                  <a:lnTo>
                    <a:pt x="1311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AutoShape 44"/>
            <p:cNvSpPr>
              <a:spLocks noChangeArrowheads="1"/>
            </p:cNvSpPr>
            <p:nvPr/>
          </p:nvSpPr>
          <p:spPr bwMode="auto">
            <a:xfrm>
              <a:off x="1428" y="3510"/>
              <a:ext cx="72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47 h 21600"/>
                <a:gd name="T14" fmla="*/ 17100 w 21600"/>
                <a:gd name="T15" fmla="*/ 170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50"/>
          <p:cNvGrpSpPr>
            <a:grpSpLocks/>
          </p:cNvGrpSpPr>
          <p:nvPr/>
        </p:nvGrpSpPr>
        <p:grpSpPr bwMode="auto">
          <a:xfrm>
            <a:off x="1752600" y="5668962"/>
            <a:ext cx="2590800" cy="457200"/>
            <a:chOff x="1344" y="2832"/>
            <a:chExt cx="1632" cy="288"/>
          </a:xfrm>
        </p:grpSpPr>
        <p:sp>
          <p:nvSpPr>
            <p:cNvPr id="91" name="AutoShape 51"/>
            <p:cNvSpPr>
              <a:spLocks noChangeArrowheads="1"/>
            </p:cNvSpPr>
            <p:nvPr/>
          </p:nvSpPr>
          <p:spPr bwMode="auto">
            <a:xfrm rot="-5400000">
              <a:off x="1992" y="2184"/>
              <a:ext cx="288" cy="1584"/>
            </a:xfrm>
            <a:prstGeom prst="can">
              <a:avLst>
                <a:gd name="adj" fmla="val 4894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Text Box 52"/>
            <p:cNvSpPr txBox="1">
              <a:spLocks noChangeArrowheads="1"/>
            </p:cNvSpPr>
            <p:nvPr/>
          </p:nvSpPr>
          <p:spPr bwMode="auto">
            <a:xfrm>
              <a:off x="1488" y="2880"/>
              <a:ext cx="1488" cy="1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System.Diagnostics.Process</a:t>
              </a:r>
            </a:p>
          </p:txBody>
        </p:sp>
      </p:grpSp>
      <p:cxnSp>
        <p:nvCxnSpPr>
          <p:cNvPr id="93" name="AutoShape 53"/>
          <p:cNvCxnSpPr>
            <a:cxnSpLocks noChangeShapeType="1"/>
          </p:cNvCxnSpPr>
          <p:nvPr/>
        </p:nvCxnSpPr>
        <p:spPr bwMode="auto">
          <a:xfrm rot="10800000" flipV="1">
            <a:off x="1752600" y="4678362"/>
            <a:ext cx="6210300" cy="1219200"/>
          </a:xfrm>
          <a:prstGeom prst="curvedConnector5">
            <a:avLst>
              <a:gd name="adj1" fmla="val 28"/>
              <a:gd name="adj2" fmla="val 49199"/>
              <a:gd name="adj3" fmla="val 103681"/>
            </a:avLst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94" name="Group 56"/>
          <p:cNvGrpSpPr>
            <a:grpSpLocks/>
          </p:cNvGrpSpPr>
          <p:nvPr/>
        </p:nvGrpSpPr>
        <p:grpSpPr bwMode="auto">
          <a:xfrm>
            <a:off x="4591050" y="5707062"/>
            <a:ext cx="990600" cy="381000"/>
            <a:chOff x="3168" y="3648"/>
            <a:chExt cx="624" cy="240"/>
          </a:xfrm>
        </p:grpSpPr>
        <p:sp>
          <p:nvSpPr>
            <p:cNvPr id="95" name="Rectangle 54"/>
            <p:cNvSpPr>
              <a:spLocks noChangeArrowheads="1"/>
            </p:cNvSpPr>
            <p:nvPr/>
          </p:nvSpPr>
          <p:spPr bwMode="auto">
            <a:xfrm>
              <a:off x="3168" y="3648"/>
              <a:ext cx="576" cy="240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Text Box 55"/>
            <p:cNvSpPr txBox="1">
              <a:spLocks noChangeArrowheads="1"/>
            </p:cNvSpPr>
            <p:nvPr/>
          </p:nvSpPr>
          <p:spPr bwMode="auto">
            <a:xfrm>
              <a:off x="3168" y="3690"/>
              <a:ext cx="624" cy="173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out-default</a:t>
              </a:r>
            </a:p>
          </p:txBody>
        </p:sp>
      </p:grpSp>
      <p:sp>
        <p:nvSpPr>
          <p:cNvPr id="97" name="Line 57"/>
          <p:cNvSpPr>
            <a:spLocks noChangeShapeType="1"/>
          </p:cNvSpPr>
          <p:nvPr/>
        </p:nvSpPr>
        <p:spPr bwMode="auto">
          <a:xfrm>
            <a:off x="4267200" y="5897562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8" name="Rectangle 58"/>
          <p:cNvSpPr>
            <a:spLocks noChangeArrowheads="1"/>
          </p:cNvSpPr>
          <p:nvPr/>
        </p:nvSpPr>
        <p:spPr bwMode="auto">
          <a:xfrm>
            <a:off x="7010400" y="5516562"/>
            <a:ext cx="1219200" cy="838200"/>
          </a:xfrm>
          <a:prstGeom prst="rect">
            <a:avLst/>
          </a:prstGeom>
          <a:solidFill>
            <a:srgbClr val="000000"/>
          </a:solidFill>
          <a:ln w="317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" name="Text Box 59"/>
          <p:cNvSpPr txBox="1">
            <a:spLocks noChangeArrowheads="1"/>
          </p:cNvSpPr>
          <p:nvPr/>
        </p:nvSpPr>
        <p:spPr bwMode="auto">
          <a:xfrm>
            <a:off x="7010400" y="5592762"/>
            <a:ext cx="1219200" cy="581025"/>
          </a:xfrm>
          <a:prstGeom prst="rect">
            <a:avLst/>
          </a:prstGeom>
          <a:solidFill>
            <a:srgbClr val="000000"/>
          </a:solidFill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rPr>
              <a:t>Handles NPM …</a:t>
            </a:r>
            <a:br>
              <a:rPr lang="en-US" sz="800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rPr>
            </a:br>
            <a:r>
              <a:rPr lang="en-US" sz="800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rPr>
              <a:t>------- --- ---</a:t>
            </a:r>
            <a:br>
              <a:rPr lang="en-US" sz="800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rPr>
            </a:br>
            <a:r>
              <a:rPr lang="en-US" sz="800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rPr>
              <a:t>105     111</a:t>
            </a:r>
            <a:br>
              <a:rPr lang="en-US" sz="800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rPr>
            </a:br>
            <a:r>
              <a:rPr lang="en-US" sz="800" kern="1200">
                <a:solidFill>
                  <a:srgbClr val="FFFFFF"/>
                </a:solidFill>
                <a:latin typeface="Courier New" pitchFamily="49" charset="0"/>
                <a:ea typeface="+mn-ea"/>
                <a:cs typeface="+mn-cs"/>
              </a:rPr>
              <a:t>89       99</a:t>
            </a:r>
          </a:p>
        </p:txBody>
      </p:sp>
      <p:sp>
        <p:nvSpPr>
          <p:cNvPr id="100" name="Text Box 60"/>
          <p:cNvSpPr txBox="1">
            <a:spLocks noChangeArrowheads="1"/>
          </p:cNvSpPr>
          <p:nvPr/>
        </p:nvSpPr>
        <p:spPr bwMode="auto">
          <a:xfrm>
            <a:off x="5638800" y="5897562"/>
            <a:ext cx="1143000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System.String</a:t>
            </a:r>
          </a:p>
        </p:txBody>
      </p:sp>
      <p:sp>
        <p:nvSpPr>
          <p:cNvPr id="101" name="Line 61"/>
          <p:cNvSpPr>
            <a:spLocks noChangeShapeType="1"/>
          </p:cNvSpPr>
          <p:nvPr/>
        </p:nvSpPr>
        <p:spPr bwMode="auto">
          <a:xfrm>
            <a:off x="5562600" y="5897562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" name="Text Box 62"/>
          <p:cNvSpPr txBox="1">
            <a:spLocks noChangeArrowheads="1"/>
          </p:cNvSpPr>
          <p:nvPr/>
        </p:nvSpPr>
        <p:spPr bwMode="auto">
          <a:xfrm>
            <a:off x="5638800" y="6126162"/>
            <a:ext cx="1143000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System.String</a:t>
            </a:r>
          </a:p>
        </p:txBody>
      </p:sp>
      <p:pic>
        <p:nvPicPr>
          <p:cNvPr id="103" name="Picture 65" descr="is?6991272573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66" descr="is?6991272573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724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67" descr="is?6991272573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17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1676400"/>
            <a:ext cx="381000" cy="228600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1676400"/>
            <a:ext cx="1695450" cy="1030287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34200" y="1790700"/>
            <a:ext cx="457200" cy="2278062"/>
          </a:xfrm>
          <a:prstGeom prst="straightConnector1">
            <a:avLst/>
          </a:prstGeom>
          <a:ln w="41275"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43400" y="5364162"/>
            <a:ext cx="4267200" cy="1265238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Type System: Formatting Output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Lucida Console" pitchFamily="49" charset="0"/>
              </a:rPr>
              <a:t>Format-Table (ft)</a:t>
            </a:r>
            <a:endParaRPr lang="en-US" b="1" dirty="0" smtClean="0"/>
          </a:p>
          <a:p>
            <a:pPr lvl="1"/>
            <a:r>
              <a:rPr lang="en-US" dirty="0" smtClean="0"/>
              <a:t>Displays output in tabular format</a:t>
            </a:r>
          </a:p>
          <a:p>
            <a:pPr lvl="1"/>
            <a:r>
              <a:rPr lang="en-US" dirty="0" smtClean="0"/>
              <a:t>Limited number of properties can be displayed in tabular form</a:t>
            </a:r>
          </a:p>
          <a:p>
            <a:pPr lvl="1"/>
            <a:r>
              <a:rPr lang="en-US" dirty="0" smtClean="0"/>
              <a:t>PowerShell sizes columns evenly use -</a:t>
            </a:r>
            <a:r>
              <a:rPr lang="en-US" dirty="0" err="1" smtClean="0"/>
              <a:t>autoSize</a:t>
            </a:r>
            <a:r>
              <a:rPr lang="en-US" dirty="0" smtClean="0"/>
              <a:t> for better sizing</a:t>
            </a:r>
          </a:p>
          <a:p>
            <a:pPr marL="0" indent="0">
              <a:buNone/>
            </a:pPr>
            <a:r>
              <a:rPr lang="en-US" b="1" dirty="0" smtClean="0">
                <a:latin typeface="Lucida Console" pitchFamily="49" charset="0"/>
              </a:rPr>
              <a:t>Format-List (fl)</a:t>
            </a:r>
            <a:endParaRPr lang="en-US" b="1" dirty="0" smtClean="0"/>
          </a:p>
          <a:p>
            <a:pPr lvl="1"/>
            <a:r>
              <a:rPr lang="en-US" dirty="0" smtClean="0"/>
              <a:t>Displays properties in a verbose list format</a:t>
            </a:r>
          </a:p>
          <a:p>
            <a:pPr lvl="1"/>
            <a:r>
              <a:rPr lang="en-US" dirty="0" smtClean="0"/>
              <a:t>A view may be defined to limit output in list mode - use </a:t>
            </a:r>
            <a:r>
              <a:rPr lang="en-US" dirty="0" smtClean="0">
                <a:latin typeface="Consolas" pitchFamily="49" charset="0"/>
              </a:rPr>
              <a:t>fl *</a:t>
            </a:r>
            <a:r>
              <a:rPr lang="en-US" dirty="0" smtClean="0"/>
              <a:t> to force display of all properties</a:t>
            </a:r>
          </a:p>
          <a:p>
            <a:pPr marL="0" indent="0">
              <a:buNone/>
            </a:pPr>
            <a:r>
              <a:rPr lang="en-US" b="1" dirty="0" smtClean="0">
                <a:latin typeface="Lucida Console" pitchFamily="49" charset="0"/>
              </a:rPr>
              <a:t>Format-Wide (</a:t>
            </a:r>
            <a:r>
              <a:rPr lang="en-US" b="1" dirty="0" err="1" smtClean="0">
                <a:latin typeface="Lucida Console" pitchFamily="49" charset="0"/>
              </a:rPr>
              <a:t>fw</a:t>
            </a:r>
            <a:r>
              <a:rPr lang="en-US" b="1" dirty="0" smtClean="0">
                <a:latin typeface="Lucida Console" pitchFamily="49" charset="0"/>
              </a:rPr>
              <a:t>)</a:t>
            </a:r>
            <a:endParaRPr lang="en-US" b="1" dirty="0" smtClean="0"/>
          </a:p>
          <a:p>
            <a:pPr lvl="1"/>
            <a:r>
              <a:rPr lang="en-US" dirty="0" smtClean="0"/>
              <a:t>Displays a single property in multiple columns</a:t>
            </a:r>
          </a:p>
          <a:p>
            <a:pPr lvl="1"/>
            <a:r>
              <a:rPr lang="en-US" dirty="0" smtClean="0"/>
              <a:t>Use -</a:t>
            </a:r>
            <a:r>
              <a:rPr lang="en-US" dirty="0" err="1" smtClean="0"/>
              <a:t>autoSize</a:t>
            </a:r>
            <a:r>
              <a:rPr lang="en-US" dirty="0" smtClean="0"/>
              <a:t> parameter for better column sizing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05206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PS&gt;.\typeSystem.ps1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Prompt doesn’t always reside in the file system</a:t>
            </a:r>
          </a:p>
          <a:p>
            <a:pPr marL="0" indent="0">
              <a:buNone/>
            </a:pPr>
            <a:r>
              <a:rPr lang="en-US" sz="2800" dirty="0" smtClean="0"/>
              <a:t>PowerShell ships with providers for:</a:t>
            </a:r>
          </a:p>
          <a:p>
            <a:pPr lvl="1"/>
            <a:r>
              <a:rPr lang="en-US" sz="2400" dirty="0" smtClean="0"/>
              <a:t>File system, registry, environment, variables, functions, aliases and the certificate store</a:t>
            </a:r>
          </a:p>
          <a:p>
            <a:pPr marL="0" indent="0">
              <a:buNone/>
            </a:pPr>
            <a:r>
              <a:rPr lang="en-US" sz="2800" dirty="0" smtClean="0"/>
              <a:t>Manipulate various stores as-if a file system</a:t>
            </a:r>
            <a:endParaRPr lang="en-US" sz="28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dirty="0" smtClean="0"/>
              <a:t>Extensible by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parties </a:t>
            </a:r>
            <a:r>
              <a:rPr lang="en-US" sz="1800" dirty="0" smtClean="0"/>
              <a:t>(PowerShell Community Extensions)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05206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PS&gt;.\providers.ps1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Scripting Language: Variables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458200" cy="4800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Variables are always prefixed with $ except:</a:t>
            </a:r>
          </a:p>
          <a:p>
            <a:pPr lvl="1" eaLnBrk="1" hangingPunct="1"/>
            <a:r>
              <a:rPr lang="en-US" sz="1800" dirty="0" err="1" smtClean="0">
                <a:latin typeface="Consolas" pitchFamily="49" charset="0"/>
              </a:rPr>
              <a:t>gps</a:t>
            </a:r>
            <a:r>
              <a:rPr lang="en-US" sz="1800" dirty="0" smtClean="0">
                <a:latin typeface="Consolas" pitchFamily="49" charset="0"/>
              </a:rPr>
              <a:t> -</a:t>
            </a:r>
            <a:r>
              <a:rPr lang="en-US" sz="1800" dirty="0" err="1" smtClean="0">
                <a:latin typeface="Consolas" pitchFamily="49" charset="0"/>
              </a:rPr>
              <a:t>OutVariable</a:t>
            </a:r>
            <a:r>
              <a:rPr lang="en-US" sz="1800" dirty="0" smtClean="0">
                <a:latin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</a:rPr>
              <a:t>Procs</a:t>
            </a:r>
            <a:r>
              <a:rPr lang="en-US" sz="1800" dirty="0" smtClean="0">
                <a:latin typeface="Consolas" pitchFamily="49" charset="0"/>
              </a:rPr>
              <a:t> –</a:t>
            </a:r>
            <a:r>
              <a:rPr lang="en-US" sz="1800" dirty="0" err="1" smtClean="0">
                <a:latin typeface="Consolas" pitchFamily="49" charset="0"/>
              </a:rPr>
              <a:t>ErrorVariable</a:t>
            </a:r>
            <a:r>
              <a:rPr lang="en-US" sz="1800" dirty="0" smtClean="0">
                <a:latin typeface="Consolas" pitchFamily="49" charset="0"/>
              </a:rPr>
              <a:t> Err</a:t>
            </a:r>
          </a:p>
          <a:p>
            <a:pPr lvl="1" eaLnBrk="1" hangingPunct="1"/>
            <a:r>
              <a:rPr lang="en-US" sz="1800" dirty="0" smtClean="0">
                <a:latin typeface="Consolas" pitchFamily="49" charset="0"/>
              </a:rPr>
              <a:t>Set-Variable </a:t>
            </a:r>
            <a:r>
              <a:rPr lang="en-US" sz="1800" dirty="0" err="1" smtClean="0">
                <a:latin typeface="Consolas" pitchFamily="49" charset="0"/>
              </a:rPr>
              <a:t>FirstName</a:t>
            </a:r>
            <a:r>
              <a:rPr lang="en-US" sz="1800" dirty="0" smtClean="0">
                <a:latin typeface="Consolas" pitchFamily="49" charset="0"/>
              </a:rPr>
              <a:t> 'John'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Can be loosely or strongly typed:</a:t>
            </a:r>
          </a:p>
          <a:p>
            <a:pPr lvl="1" eaLnBrk="1" hangingPunct="1"/>
            <a:r>
              <a:rPr lang="en-US" sz="1800" dirty="0" smtClean="0">
                <a:latin typeface="Consolas" pitchFamily="49" charset="0"/>
              </a:rPr>
              <a:t>$a = 5</a:t>
            </a:r>
          </a:p>
          <a:p>
            <a:pPr lvl="1" eaLnBrk="1" hangingPunct="1"/>
            <a:r>
              <a:rPr lang="en-US" sz="1800" dirty="0" smtClean="0">
                <a:latin typeface="Consolas" pitchFamily="49" charset="0"/>
              </a:rPr>
              <a:t>$a = "hi"</a:t>
            </a:r>
          </a:p>
          <a:p>
            <a:pPr lvl="1" eaLnBrk="1" hangingPunct="1"/>
            <a:r>
              <a:rPr lang="en-US" sz="1800" dirty="0" smtClean="0">
                <a:latin typeface="Consolas" pitchFamily="49" charset="0"/>
              </a:rPr>
              <a:t>[</a:t>
            </a:r>
            <a:r>
              <a:rPr lang="en-US" sz="1800" dirty="0" err="1" smtClean="0">
                <a:latin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</a:rPr>
              <a:t>]$b = 5</a:t>
            </a:r>
          </a:p>
          <a:p>
            <a:pPr lvl="1" eaLnBrk="1" hangingPunct="1"/>
            <a:r>
              <a:rPr lang="en-US" sz="1800" dirty="0" smtClean="0">
                <a:latin typeface="Consolas" pitchFamily="49" charset="0"/>
              </a:rPr>
              <a:t>$b = "hi"      # Errors since $b is type </a:t>
            </a:r>
            <a:r>
              <a:rPr lang="en-US" sz="1800" dirty="0" err="1" smtClean="0">
                <a:latin typeface="Consolas" pitchFamily="49" charset="0"/>
              </a:rPr>
              <a:t>int</a:t>
            </a:r>
            <a:endParaRPr lang="en-US" sz="1800" dirty="0" smtClean="0">
              <a:latin typeface="Consolas" pitchFamily="49" charset="0"/>
            </a:endParaRPr>
          </a:p>
          <a:p>
            <a:pPr lvl="1" eaLnBrk="1" hangingPunct="1"/>
            <a:r>
              <a:rPr lang="en-US" sz="1800" dirty="0" smtClean="0">
                <a:latin typeface="Consolas" pitchFamily="49" charset="0"/>
              </a:rPr>
              <a:t>$c = [</a:t>
            </a:r>
            <a:r>
              <a:rPr lang="en-US" sz="1800" dirty="0" err="1" smtClean="0">
                <a:latin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</a:rPr>
              <a:t>]"7"  # Coerce string to </a:t>
            </a:r>
            <a:r>
              <a:rPr lang="en-US" sz="1800" dirty="0" err="1" smtClean="0">
                <a:latin typeface="Consolas" pitchFamily="49" charset="0"/>
              </a:rPr>
              <a:t>int</a:t>
            </a:r>
            <a:endParaRPr lang="en-US" sz="1800" dirty="0" smtClean="0">
              <a:latin typeface="Consolas" pitchFamily="49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/>
              <a:t>Automatic variables</a:t>
            </a:r>
          </a:p>
          <a:p>
            <a:pPr lvl="1" eaLnBrk="1" hangingPunct="1"/>
            <a:r>
              <a:rPr lang="en-US" sz="1800" i="1" dirty="0" smtClean="0">
                <a:latin typeface="Consolas" pitchFamily="49" charset="0"/>
              </a:rPr>
              <a:t>$null, $true, $false, $error, $?, $</a:t>
            </a:r>
            <a:r>
              <a:rPr lang="en-US" sz="1800" i="1" dirty="0" err="1" smtClean="0">
                <a:latin typeface="Consolas" pitchFamily="49" charset="0"/>
              </a:rPr>
              <a:t>LastExitCode</a:t>
            </a:r>
            <a:r>
              <a:rPr lang="en-US" sz="1800" i="1" dirty="0" smtClean="0">
                <a:latin typeface="Consolas" pitchFamily="49" charset="0"/>
              </a:rPr>
              <a:t>, $OFS, $</a:t>
            </a:r>
            <a:r>
              <a:rPr lang="en-US" sz="1800" i="1" dirty="0" err="1" smtClean="0">
                <a:latin typeface="Consolas" pitchFamily="49" charset="0"/>
              </a:rPr>
              <a:t>MyInvocation</a:t>
            </a:r>
            <a:endParaRPr lang="en-US" sz="1800" dirty="0" smtClean="0"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73" y="392668"/>
            <a:ext cx="866305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66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CodeStock is proudly partnered with: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3666053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Send instant feedback on this session via Twitter:</a:t>
            </a:r>
          </a:p>
          <a:p>
            <a:endParaRPr lang="en-US" dirty="0" smtClean="0"/>
          </a:p>
          <a:p>
            <a:r>
              <a:rPr lang="en-US" sz="1600" dirty="0" smtClean="0"/>
              <a:t>    </a:t>
            </a:r>
            <a:r>
              <a:rPr lang="en-US" dirty="0" smtClean="0"/>
              <a:t>Send a direct message with the room number to @CodeStock</a:t>
            </a:r>
          </a:p>
          <a:p>
            <a:r>
              <a:rPr lang="en-US" sz="2000" dirty="0" smtClean="0"/>
              <a:t>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codestock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413c This session is great!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/>
              <a:t>For more information on sending feedback using Twitter while at CodeStock, please see the “CodeStock README” in your CodeStock guide.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745" y="2831068"/>
            <a:ext cx="602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RecruitWise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and Staff with Excellence - www.recruitwise.jobs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Scripting Language - Variables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Global variables: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$home, $host, 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PSHome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$profile, 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pwd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Scoped variables: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Qualified variable names: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global:foo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script:bar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local:baz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private:ryan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Normal scope resolution on reads when not using qualified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Copy on write semantics for child scopes unless using qualified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Private scoping prevents child scopes from seeing variable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Scripting Language: Data Types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3434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All .NET types with special support for:</a:t>
            </a:r>
            <a:endParaRPr lang="en-US" dirty="0" smtClean="0">
              <a:latin typeface="Lucida Console" pitchFamily="49" charset="0"/>
            </a:endParaRPr>
          </a:p>
          <a:p>
            <a:pPr lvl="1" eaLnBrk="1" hangingPunct="1"/>
            <a:r>
              <a:rPr lang="en-US" dirty="0" smtClean="0">
                <a:latin typeface="Consolas" pitchFamily="49" charset="0"/>
              </a:rPr>
              <a:t>Array:     $</a:t>
            </a:r>
            <a:r>
              <a:rPr lang="en-US" dirty="0" err="1" smtClean="0">
                <a:latin typeface="Consolas" pitchFamily="49" charset="0"/>
              </a:rPr>
              <a:t>arr</a:t>
            </a:r>
            <a:r>
              <a:rPr lang="en-US" dirty="0" smtClean="0">
                <a:latin typeface="Consolas" pitchFamily="49" charset="0"/>
              </a:rPr>
              <a:t> = 1,2,3,4</a:t>
            </a:r>
          </a:p>
          <a:p>
            <a:pPr lvl="1" eaLnBrk="1" hangingPunct="1"/>
            <a:r>
              <a:rPr lang="en-US" dirty="0" err="1" smtClean="0">
                <a:latin typeface="Consolas" pitchFamily="49" charset="0"/>
              </a:rPr>
              <a:t>Hashtable</a:t>
            </a:r>
            <a:r>
              <a:rPr lang="en-US" dirty="0" smtClean="0">
                <a:latin typeface="Consolas" pitchFamily="49" charset="0"/>
              </a:rPr>
              <a:t>: $ht  = @{key1="</a:t>
            </a:r>
            <a:r>
              <a:rPr lang="en-US" dirty="0" err="1" smtClean="0">
                <a:latin typeface="Consolas" pitchFamily="49" charset="0"/>
              </a:rPr>
              <a:t>foo</a:t>
            </a:r>
            <a:r>
              <a:rPr lang="en-US" dirty="0" smtClean="0">
                <a:latin typeface="Consolas" pitchFamily="49" charset="0"/>
              </a:rPr>
              <a:t>"; key2="bar"}</a:t>
            </a:r>
          </a:p>
          <a:p>
            <a:pPr lvl="1" eaLnBrk="1" hangingPunct="1"/>
            <a:r>
              <a:rPr lang="en-US" dirty="0" err="1" smtClean="0">
                <a:latin typeface="Consolas" pitchFamily="49" charset="0"/>
              </a:rPr>
              <a:t>Regex</a:t>
            </a:r>
            <a:r>
              <a:rPr lang="en-US" dirty="0" smtClean="0">
                <a:latin typeface="Consolas" pitchFamily="49" charset="0"/>
              </a:rPr>
              <a:t>:     $re  = [</a:t>
            </a:r>
            <a:r>
              <a:rPr lang="en-US" dirty="0" err="1" smtClean="0">
                <a:latin typeface="Consolas" pitchFamily="49" charset="0"/>
              </a:rPr>
              <a:t>regex</a:t>
            </a:r>
            <a:r>
              <a:rPr lang="en-US" dirty="0" smtClean="0">
                <a:latin typeface="Consolas" pitchFamily="49" charset="0"/>
              </a:rPr>
              <a:t>]"\d{3}-\d{4}"</a:t>
            </a:r>
          </a:p>
          <a:p>
            <a:pPr lvl="1" eaLnBrk="1" hangingPunct="1"/>
            <a:r>
              <a:rPr lang="en-US" dirty="0" smtClean="0">
                <a:latin typeface="Consolas" pitchFamily="49" charset="0"/>
              </a:rPr>
              <a:t>Xml:       $xml = [xml]"&lt;a&gt;&lt;b&gt;text&lt;/b&gt;&lt;/a&gt;“</a:t>
            </a:r>
            <a:br>
              <a:rPr lang="en-US" dirty="0" smtClean="0">
                <a:latin typeface="Consolas" pitchFamily="49" charset="0"/>
              </a:rPr>
            </a:br>
            <a:endParaRPr lang="en-US" dirty="0" smtClean="0">
              <a:latin typeface="Consolas" pitchFamily="49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err="1" smtClean="0"/>
              <a:t>Numerics</a:t>
            </a:r>
            <a:r>
              <a:rPr lang="en-US" dirty="0" smtClean="0"/>
              <a:t> support:</a:t>
            </a:r>
          </a:p>
          <a:p>
            <a:pPr lvl="1" eaLnBrk="1" hangingPunct="1"/>
            <a:r>
              <a:rPr lang="en-US" dirty="0" smtClean="0">
                <a:latin typeface="Consolas" pitchFamily="49" charset="0"/>
                <a:ea typeface="Gungsuh" pitchFamily="18" charset="-127"/>
              </a:rPr>
              <a:t>$</a:t>
            </a:r>
            <a:r>
              <a:rPr lang="en-US" dirty="0" err="1" smtClean="0">
                <a:latin typeface="Consolas" pitchFamily="49" charset="0"/>
                <a:ea typeface="Gungsuh" pitchFamily="18" charset="-127"/>
              </a:rPr>
              <a:t>i</a:t>
            </a:r>
            <a:r>
              <a:rPr lang="en-US" dirty="0" smtClean="0">
                <a:latin typeface="Consolas" pitchFamily="49" charset="0"/>
                <a:ea typeface="Gungsuh" pitchFamily="18" charset="-127"/>
              </a:rPr>
              <a:t> = 10; $d = 3.14; $d2 = 3e2; $h = 0x20</a:t>
            </a:r>
          </a:p>
          <a:p>
            <a:pPr lvl="1" eaLnBrk="1" hangingPunct="1"/>
            <a:r>
              <a:rPr lang="en-US" dirty="0" smtClean="0"/>
              <a:t>Support for K, M and G numeric suffixes e.g.:</a:t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1KB = 2</a:t>
            </a:r>
            <a:r>
              <a:rPr lang="en-US" baseline="30000" dirty="0" smtClean="0">
                <a:latin typeface="Consolas" pitchFamily="49" charset="0"/>
              </a:rPr>
              <a:t>10</a:t>
            </a:r>
            <a:r>
              <a:rPr lang="en-US" dirty="0" smtClean="0">
                <a:latin typeface="Consolas" pitchFamily="49" charset="0"/>
              </a:rPr>
              <a:t>, 1MB = 2</a:t>
            </a:r>
            <a:r>
              <a:rPr lang="en-US" baseline="30000" dirty="0" smtClean="0">
                <a:latin typeface="Consolas" pitchFamily="49" charset="0"/>
              </a:rPr>
              <a:t>20</a:t>
            </a:r>
            <a:r>
              <a:rPr lang="en-US" dirty="0" smtClean="0">
                <a:latin typeface="Consolas" pitchFamily="49" charset="0"/>
              </a:rPr>
              <a:t>, 1GB = 2</a:t>
            </a:r>
            <a:r>
              <a:rPr lang="en-US" baseline="30000" dirty="0" smtClean="0">
                <a:latin typeface="Consolas" pitchFamily="49" charset="0"/>
              </a:rPr>
              <a:t>30</a:t>
            </a:r>
            <a:endParaRPr lang="en-US" dirty="0" smtClean="0">
              <a:latin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eaLnBrk="1" hangingPunct="1"/>
            <a:r>
              <a:rPr lang="en-US" dirty="0" smtClean="0"/>
              <a:t>Scripting Language: Strings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534400" cy="39624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$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= "Hello World"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The escape character is ` (</a:t>
            </a:r>
            <a:r>
              <a:rPr lang="en-US" dirty="0" err="1" smtClean="0"/>
              <a:t>backtick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800" dirty="0" smtClean="0">
                <a:latin typeface="Consolas" pitchFamily="49" charset="0"/>
              </a:rPr>
              <a:t>`` `' `" `$ `0 `a `b `f `n `r `t `v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Variable evaluation in strings</a:t>
            </a:r>
          </a:p>
          <a:p>
            <a:pPr lvl="1" eaLnBrk="1" hangingPunct="1"/>
            <a:r>
              <a:rPr lang="en-US" dirty="0" smtClean="0"/>
              <a:t>Double quotes interpolate and single quotes don’t: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1800" dirty="0" smtClean="0">
                <a:latin typeface="Consolas" pitchFamily="49" charset="0"/>
              </a:rPr>
              <a:t>"Pi is $d" =&gt; Pi is 3.14</a:t>
            </a:r>
            <a:br>
              <a:rPr lang="en-US" sz="1800" dirty="0" smtClean="0">
                <a:latin typeface="Consolas" pitchFamily="49" charset="0"/>
              </a:rPr>
            </a:br>
            <a:r>
              <a:rPr lang="en-US" sz="1800" dirty="0" smtClean="0">
                <a:latin typeface="Consolas" pitchFamily="49" charset="0"/>
              </a:rPr>
              <a:t>  'Pi is $d' =&gt; Pi is $d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Here strings – literal multi-line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1800" dirty="0" smtClean="0">
                <a:latin typeface="Consolas" pitchFamily="49" charset="0"/>
              </a:rPr>
              <a:t>$</a:t>
            </a:r>
            <a:r>
              <a:rPr lang="en-US" sz="1800" dirty="0" err="1" smtClean="0">
                <a:latin typeface="Consolas" pitchFamily="49" charset="0"/>
              </a:rPr>
              <a:t>str</a:t>
            </a:r>
            <a:r>
              <a:rPr lang="en-US" sz="1800" dirty="0" smtClean="0">
                <a:latin typeface="Consolas" pitchFamily="49" charset="0"/>
              </a:rPr>
              <a:t> = @"</a:t>
            </a:r>
            <a:br>
              <a:rPr lang="en-US" sz="1800" dirty="0" smtClean="0">
                <a:latin typeface="Consolas" pitchFamily="49" charset="0"/>
              </a:rPr>
            </a:br>
            <a:r>
              <a:rPr lang="en-US" sz="1800" dirty="0" smtClean="0">
                <a:latin typeface="Consolas" pitchFamily="49" charset="0"/>
              </a:rPr>
              <a:t>  &gt;&gt; Here strings can have embedded new lines</a:t>
            </a:r>
            <a:br>
              <a:rPr lang="en-US" sz="1800" dirty="0" smtClean="0">
                <a:latin typeface="Consolas" pitchFamily="49" charset="0"/>
              </a:rPr>
            </a:br>
            <a:r>
              <a:rPr lang="en-US" sz="1800" dirty="0" smtClean="0">
                <a:latin typeface="Consolas" pitchFamily="49" charset="0"/>
              </a:rPr>
              <a:t>  &gt;&gt; and they provide the closest thing to a block comment in v1.0.</a:t>
            </a:r>
            <a:br>
              <a:rPr lang="en-US" sz="1800" dirty="0" smtClean="0">
                <a:latin typeface="Consolas" pitchFamily="49" charset="0"/>
              </a:rPr>
            </a:br>
            <a:r>
              <a:rPr lang="en-US" sz="1800" dirty="0" smtClean="0">
                <a:latin typeface="Consolas" pitchFamily="49" charset="0"/>
              </a:rPr>
              <a:t>  &gt;&gt; "@</a:t>
            </a:r>
            <a:br>
              <a:rPr lang="en-US" sz="1800" dirty="0" smtClean="0">
                <a:latin typeface="Consolas" pitchFamily="49" charset="0"/>
              </a:rPr>
            </a:br>
            <a:r>
              <a:rPr lang="en-US" sz="1800" dirty="0" smtClean="0">
                <a:latin typeface="Consolas" pitchFamily="49" charset="0"/>
              </a:rPr>
              <a:t>  &gt;&gt;</a:t>
            </a:r>
            <a:endParaRPr lang="en-US" sz="1400" dirty="0" smtClean="0">
              <a:latin typeface="Consolas" pitchFamily="49" charset="0"/>
            </a:endParaRP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Scripting Language: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47674-197A-42E3-948C-F7EB2E6666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44659"/>
              </p:ext>
            </p:extLst>
          </p:nvPr>
        </p:nvGraphicFramePr>
        <p:xfrm>
          <a:off x="381000" y="1447800"/>
          <a:ext cx="8001000" cy="441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970"/>
                <a:gridCol w="5466030"/>
              </a:tblGrid>
              <a:tr h="377357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Operation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Arithmetic: Numeric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+ - * / () %</a:t>
                      </a: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Arithmetic: String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+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nsolas" pitchFamily="49" charset="0"/>
                        </a:rPr>
                        <a:t>to concatenate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, *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nsolas" pitchFamily="49" charset="0"/>
                        </a:rPr>
                        <a:t>to repeat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"-" * 72, -f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nsolas" pitchFamily="49" charset="0"/>
                        </a:rPr>
                        <a:t>formatting </a:t>
                      </a: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Assignment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= += -= *= /= %= ++ --</a:t>
                      </a: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! -not</a:t>
                      </a: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Comparison: General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eq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lt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gt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-le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ge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-ne -and -or</a:t>
                      </a:r>
                    </a:p>
                  </a:txBody>
                  <a:tcPr horzOverflow="overflow"/>
                </a:tc>
              </a:tr>
              <a:tr h="63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Comparison: String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ceq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clt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cgt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cge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-like –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notlike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-match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notmatch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clike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cnotlike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cmatch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cnotmatch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String Manipulation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-replace</a:t>
                      </a: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Array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-contains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ccontains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Bitwise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-band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bor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bnot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horzOverflow="overflow"/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test/conversion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-is 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isnot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 -as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6019800"/>
            <a:ext cx="4343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Remember: Many operators start with hyphens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8300" y="2913965"/>
            <a:ext cx="2133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“c” indicates case sensitive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153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Scripting Language: Control Flow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Conditionals:</a:t>
            </a:r>
            <a:endParaRPr lang="en-US" sz="2000" dirty="0" smtClean="0">
              <a:latin typeface="Consolas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if ($a –</a:t>
            </a:r>
            <a:r>
              <a:rPr lang="en-US" sz="1800" dirty="0" err="1" smtClean="0">
                <a:latin typeface="Consolas" pitchFamily="49" charset="0"/>
              </a:rPr>
              <a:t>gt</a:t>
            </a:r>
            <a:r>
              <a:rPr lang="en-US" sz="1800" dirty="0" smtClean="0">
                <a:latin typeface="Consolas" pitchFamily="49" charset="0"/>
              </a:rPr>
              <a:t>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    "positive"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}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err="1" smtClean="0">
                <a:latin typeface="Consolas" pitchFamily="49" charset="0"/>
              </a:rPr>
              <a:t>elseif</a:t>
            </a:r>
            <a:r>
              <a:rPr lang="en-US" sz="1800" dirty="0" smtClean="0">
                <a:latin typeface="Consolas" pitchFamily="49" charset="0"/>
              </a:rPr>
              <a:t> ($a –</a:t>
            </a:r>
            <a:r>
              <a:rPr lang="en-US" sz="1800" dirty="0" err="1" smtClean="0">
                <a:latin typeface="Consolas" pitchFamily="49" charset="0"/>
              </a:rPr>
              <a:t>eq</a:t>
            </a:r>
            <a:r>
              <a:rPr lang="en-US" sz="1800" dirty="0" smtClean="0">
                <a:latin typeface="Consolas" pitchFamily="49" charset="0"/>
              </a:rPr>
              <a:t>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    "zero"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}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else {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    "negative"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}</a:t>
            </a:r>
            <a:br>
              <a:rPr lang="en-US" sz="1800" dirty="0" smtClean="0">
                <a:latin typeface="Consolas" pitchFamily="49" charset="0"/>
              </a:rPr>
            </a:br>
            <a:endParaRPr lang="en-US" sz="1800" dirty="0" smtClean="0">
              <a:latin typeface="Consolas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switch ($op) {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    "add"   { $op1 + $op2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    "sub"   { $op2 - $op1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    default { "unrecognized operator: $op"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153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Scripting Language: Control Flow </a:t>
            </a:r>
            <a:r>
              <a:rPr lang="en-US" sz="2800" dirty="0" smtClean="0"/>
              <a:t>continued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Loops: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Consolas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while ($i –</a:t>
            </a:r>
            <a:r>
              <a:rPr lang="en-US" sz="2000" dirty="0" err="1" smtClean="0">
                <a:latin typeface="Consolas" pitchFamily="49" charset="0"/>
              </a:rPr>
              <a:t>lt</a:t>
            </a:r>
            <a:r>
              <a:rPr lang="en-US" sz="2000" dirty="0" smtClean="0">
                <a:latin typeface="Consolas" pitchFamily="49" charset="0"/>
              </a:rPr>
              <a:t> 10) {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    ($i++)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onsolas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for ($i = 0; $i –</a:t>
            </a:r>
            <a:r>
              <a:rPr lang="en-US" sz="2000" dirty="0" err="1" smtClean="0">
                <a:latin typeface="Consolas" pitchFamily="49" charset="0"/>
              </a:rPr>
              <a:t>lt</a:t>
            </a:r>
            <a:r>
              <a:rPr lang="en-US" sz="2000" dirty="0" smtClean="0">
                <a:latin typeface="Consolas" pitchFamily="49" charset="0"/>
              </a:rPr>
              <a:t> 10; $i++) {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    $i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onsolas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>
                <a:latin typeface="Consolas" pitchFamily="49" charset="0"/>
              </a:rPr>
              <a:t>foreach</a:t>
            </a:r>
            <a:r>
              <a:rPr lang="en-US" sz="2000" dirty="0" smtClean="0">
                <a:latin typeface="Consolas" pitchFamily="49" charset="0"/>
              </a:rPr>
              <a:t> ($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 in $</a:t>
            </a:r>
            <a:r>
              <a:rPr lang="en-US" sz="2000" dirty="0" err="1" smtClean="0">
                <a:latin typeface="Consolas" pitchFamily="49" charset="0"/>
              </a:rPr>
              <a:t>args</a:t>
            </a:r>
            <a:r>
              <a:rPr lang="en-US" sz="2000" dirty="0" smtClean="0">
                <a:latin typeface="Consolas" pitchFamily="49" charset="0"/>
              </a:rPr>
              <a:t>) {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    $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382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Scripting Language: Functions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800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Simple function defined at command prompt: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onsolas" pitchFamily="49" charset="0"/>
              </a:rPr>
              <a:t>PS&gt; function Greeting($name) { "Hello $name" }</a:t>
            </a:r>
            <a:r>
              <a:rPr lang="en-US" sz="1800" dirty="0" smtClean="0">
                <a:latin typeface="Lucida Console" pitchFamily="49" charset="0"/>
              </a:rPr>
              <a:t/>
            </a:r>
            <a:br>
              <a:rPr lang="en-US" sz="1800" dirty="0" smtClean="0">
                <a:latin typeface="Lucida Console" pitchFamily="49" charset="0"/>
              </a:rPr>
            </a:br>
            <a:endParaRPr lang="en-US" sz="1800" dirty="0" smtClean="0">
              <a:latin typeface="Lucida Console" pitchFamily="49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Flexible function parameters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Loose or strong typing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Named parameters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Optional parameters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Extra parameters available via $</a:t>
            </a:r>
            <a:r>
              <a:rPr lang="en-US" dirty="0" err="1" smtClean="0"/>
              <a:t>args</a:t>
            </a:r>
            <a:r>
              <a:rPr lang="en-US" dirty="0" smtClean="0">
                <a:latin typeface="Lucida Console" pitchFamily="49" charset="0"/>
              </a:rPr>
              <a:t/>
            </a:r>
            <a:br>
              <a:rPr lang="en-US" dirty="0" smtClean="0">
                <a:latin typeface="Lucida Console" pitchFamily="49" charset="0"/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900" dirty="0" smtClean="0">
                <a:latin typeface="Consolas" pitchFamily="49" charset="0"/>
              </a:rPr>
              <a:t>function </a:t>
            </a:r>
            <a:r>
              <a:rPr lang="en-US" sz="1900" dirty="0" err="1" smtClean="0">
                <a:latin typeface="Consolas" pitchFamily="49" charset="0"/>
              </a:rPr>
              <a:t>addNumbers</a:t>
            </a:r>
            <a:r>
              <a:rPr lang="en-US" sz="1900" dirty="0" smtClean="0">
                <a:latin typeface="Consolas" pitchFamily="49" charset="0"/>
              </a:rPr>
              <a:t>([</a:t>
            </a:r>
            <a:r>
              <a:rPr lang="en-US" sz="1900" dirty="0" err="1" smtClean="0">
                <a:latin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</a:rPr>
              <a:t>]</a:t>
            </a:r>
            <a:r>
              <a:rPr lang="en-US" sz="1900" b="1" dirty="0" smtClean="0">
                <a:latin typeface="Consolas" pitchFamily="49" charset="0"/>
              </a:rPr>
              <a:t>$x</a:t>
            </a:r>
            <a:r>
              <a:rPr lang="en-US" sz="1900" dirty="0" smtClean="0">
                <a:latin typeface="Consolas" pitchFamily="49" charset="0"/>
              </a:rPr>
              <a:t>, [</a:t>
            </a:r>
            <a:r>
              <a:rPr lang="en-US" sz="1900" dirty="0" err="1" smtClean="0">
                <a:latin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</a:rPr>
              <a:t>]</a:t>
            </a:r>
            <a:r>
              <a:rPr lang="en-US" sz="1900" b="1" dirty="0" smtClean="0">
                <a:latin typeface="Consolas" pitchFamily="49" charset="0"/>
              </a:rPr>
              <a:t>$y = 0</a:t>
            </a:r>
            <a:r>
              <a:rPr lang="en-US" sz="1900" dirty="0" smtClean="0">
                <a:latin typeface="Consolas" pitchFamily="49" charset="0"/>
              </a:rPr>
              <a:t>) {</a:t>
            </a:r>
            <a:br>
              <a:rPr lang="en-US" sz="1900" dirty="0" smtClean="0">
                <a:latin typeface="Consolas" pitchFamily="49" charset="0"/>
              </a:rPr>
            </a:br>
            <a:r>
              <a:rPr lang="en-US" sz="1900" dirty="0" smtClean="0">
                <a:latin typeface="Consolas" pitchFamily="49" charset="0"/>
              </a:rPr>
              <a:t>    $total = $x + $y</a:t>
            </a:r>
            <a:br>
              <a:rPr lang="en-US" sz="1900" dirty="0" smtClean="0">
                <a:latin typeface="Consolas" pitchFamily="49" charset="0"/>
              </a:rPr>
            </a:br>
            <a:r>
              <a:rPr lang="en-US" sz="1900" dirty="0" smtClean="0">
                <a:latin typeface="Consolas" pitchFamily="49" charset="0"/>
              </a:rPr>
              <a:t>    </a:t>
            </a:r>
            <a:r>
              <a:rPr lang="en-US" sz="1900" dirty="0" err="1" smtClean="0">
                <a:latin typeface="Consolas" pitchFamily="49" charset="0"/>
              </a:rPr>
              <a:t>foreach</a:t>
            </a:r>
            <a:r>
              <a:rPr lang="en-US" sz="1900" dirty="0" smtClean="0">
                <a:latin typeface="Consolas" pitchFamily="49" charset="0"/>
              </a:rPr>
              <a:t> ($</a:t>
            </a:r>
            <a:r>
              <a:rPr lang="en-US" sz="1900" dirty="0" err="1" smtClean="0">
                <a:latin typeface="Consolas" pitchFamily="49" charset="0"/>
              </a:rPr>
              <a:t>arg</a:t>
            </a:r>
            <a:r>
              <a:rPr lang="en-US" sz="1900" dirty="0" smtClean="0">
                <a:latin typeface="Consolas" pitchFamily="49" charset="0"/>
              </a:rPr>
              <a:t> in </a:t>
            </a:r>
            <a:r>
              <a:rPr lang="en-US" sz="1900" b="1" dirty="0" smtClean="0">
                <a:latin typeface="Consolas" pitchFamily="49" charset="0"/>
              </a:rPr>
              <a:t>$</a:t>
            </a:r>
            <a:r>
              <a:rPr lang="en-US" sz="1900" b="1" dirty="0" err="1" smtClean="0">
                <a:latin typeface="Consolas" pitchFamily="49" charset="0"/>
              </a:rPr>
              <a:t>args</a:t>
            </a:r>
            <a:r>
              <a:rPr lang="en-US" sz="1900" dirty="0" smtClean="0">
                <a:latin typeface="Consolas" pitchFamily="49" charset="0"/>
              </a:rPr>
              <a:t>) {</a:t>
            </a:r>
            <a:br>
              <a:rPr lang="en-US" sz="1900" dirty="0" smtClean="0">
                <a:latin typeface="Consolas" pitchFamily="49" charset="0"/>
              </a:rPr>
            </a:br>
            <a:r>
              <a:rPr lang="en-US" sz="1900" dirty="0" smtClean="0">
                <a:latin typeface="Consolas" pitchFamily="49" charset="0"/>
              </a:rPr>
              <a:t>        $total += [</a:t>
            </a:r>
            <a:r>
              <a:rPr lang="en-US" sz="1900" dirty="0" err="1" smtClean="0">
                <a:latin typeface="Consolas" pitchFamily="49" charset="0"/>
              </a:rPr>
              <a:t>int</a:t>
            </a:r>
            <a:r>
              <a:rPr lang="en-US" sz="1900" dirty="0" smtClean="0">
                <a:latin typeface="Consolas" pitchFamily="49" charset="0"/>
              </a:rPr>
              <a:t>]$</a:t>
            </a:r>
            <a:r>
              <a:rPr lang="en-US" sz="1900" dirty="0" err="1" smtClean="0">
                <a:latin typeface="Consolas" pitchFamily="49" charset="0"/>
              </a:rPr>
              <a:t>arg</a:t>
            </a:r>
            <a:r>
              <a:rPr lang="en-US" sz="1900" dirty="0" smtClean="0">
                <a:latin typeface="Consolas" pitchFamily="49" charset="0"/>
              </a:rPr>
              <a:t/>
            </a:r>
            <a:br>
              <a:rPr lang="en-US" sz="1900" dirty="0" smtClean="0">
                <a:latin typeface="Consolas" pitchFamily="49" charset="0"/>
              </a:rPr>
            </a:br>
            <a:r>
              <a:rPr lang="en-US" sz="1900" dirty="0" smtClean="0">
                <a:latin typeface="Consolas" pitchFamily="49" charset="0"/>
              </a:rPr>
              <a:t>    }</a:t>
            </a:r>
            <a:br>
              <a:rPr lang="en-US" sz="1900" dirty="0" smtClean="0">
                <a:latin typeface="Consolas" pitchFamily="49" charset="0"/>
              </a:rPr>
            </a:br>
            <a:r>
              <a:rPr lang="en-US" sz="1900" dirty="0" smtClean="0">
                <a:latin typeface="Consolas" pitchFamily="49" charset="0"/>
              </a:rPr>
              <a:t>    $total</a:t>
            </a:r>
            <a:br>
              <a:rPr lang="en-US" sz="1900" dirty="0" smtClean="0">
                <a:latin typeface="Consolas" pitchFamily="49" charset="0"/>
              </a:rPr>
            </a:br>
            <a:r>
              <a:rPr lang="en-US" sz="1900" dirty="0" smtClean="0">
                <a:latin typeface="Consolas" pitchFamily="49" charset="0"/>
              </a:rPr>
              <a:t>}</a:t>
            </a:r>
            <a:r>
              <a:rPr lang="en-US" sz="1800" dirty="0" smtClean="0">
                <a:latin typeface="Lucida Console" pitchFamily="49" charset="0"/>
              </a:rPr>
              <a:t/>
            </a:r>
            <a:br>
              <a:rPr lang="en-US" sz="1800" dirty="0" smtClean="0">
                <a:latin typeface="Lucida Console" pitchFamily="49" charset="0"/>
              </a:rPr>
            </a:br>
            <a:endParaRPr lang="en-US" sz="1800" dirty="0" smtClean="0">
              <a:latin typeface="Lucida Console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Scripting Language – Error Handling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458200" cy="3581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smtClean="0"/>
              <a:t>Errors come in terminating and non-terminating flavors</a:t>
            </a:r>
          </a:p>
          <a:p>
            <a:pPr lvl="1" eaLnBrk="1" hangingPunct="1"/>
            <a:r>
              <a:rPr lang="en-US" sz="1800" dirty="0" smtClean="0"/>
              <a:t>Terminating errors are usually generated by script (null ref exception)</a:t>
            </a:r>
          </a:p>
          <a:p>
            <a:pPr lvl="1" eaLnBrk="1" hangingPunct="1"/>
            <a:r>
              <a:rPr lang="en-US" sz="1800" dirty="0" smtClean="0"/>
              <a:t>Non-terminating errors are usually generated by </a:t>
            </a:r>
            <a:r>
              <a:rPr lang="en-US" sz="1800" dirty="0" err="1" smtClean="0"/>
              <a:t>cmdlets</a:t>
            </a:r>
            <a:r>
              <a:rPr lang="en-US" sz="1800" dirty="0" smtClean="0"/>
              <a:t> (access denied)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Trap terminating errors using trap statement</a:t>
            </a:r>
          </a:p>
          <a:p>
            <a:pPr lvl="1" eaLnBrk="1" hangingPunct="1"/>
            <a:r>
              <a:rPr lang="en-US" sz="1600" dirty="0" smtClean="0">
                <a:latin typeface="Lucida Console" pitchFamily="49" charset="0"/>
              </a:rPr>
              <a:t>trap [exception] { &lt;block to execute&gt; (</a:t>
            </a:r>
            <a:r>
              <a:rPr lang="en-US" sz="1600" dirty="0" err="1" smtClean="0">
                <a:latin typeface="Lucida Console" pitchFamily="49" charset="0"/>
              </a:rPr>
              <a:t>break|continue</a:t>
            </a:r>
            <a:r>
              <a:rPr lang="en-US" sz="1600" dirty="0" smtClean="0">
                <a:latin typeface="Lucida Console" pitchFamily="49" charset="0"/>
              </a:rPr>
              <a:t>) }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Trap non-terminating errors using -</a:t>
            </a:r>
            <a:r>
              <a:rPr lang="en-US" sz="2000" dirty="0" err="1" smtClean="0"/>
              <a:t>ErrorAction</a:t>
            </a:r>
            <a:r>
              <a:rPr lang="en-US" sz="2000" dirty="0" smtClean="0"/>
              <a:t> parameter</a:t>
            </a:r>
          </a:p>
          <a:p>
            <a:pPr lvl="1" eaLnBrk="1" hangingPunct="1"/>
            <a:r>
              <a:rPr lang="en-US" sz="1600" dirty="0" smtClean="0">
                <a:latin typeface="Lucida Console" pitchFamily="49" charset="0"/>
              </a:rPr>
              <a:t>get-process | select –expand Modules –ea </a:t>
            </a:r>
            <a:r>
              <a:rPr lang="en-US" sz="1600" dirty="0" err="1" smtClean="0">
                <a:latin typeface="Lucida Console" pitchFamily="49" charset="0"/>
              </a:rPr>
              <a:t>SilentlyContinue</a:t>
            </a:r>
            <a:endParaRPr lang="en-US" sz="1600" dirty="0" smtClean="0">
              <a:latin typeface="Lucida Console" pitchFamily="49" charset="0"/>
            </a:endParaRPr>
          </a:p>
          <a:p>
            <a:pPr lvl="1" eaLnBrk="1" hangingPunct="1"/>
            <a:r>
              <a:rPr lang="en-US" sz="1600" dirty="0" err="1" smtClean="0"/>
              <a:t>ErrorAction</a:t>
            </a:r>
            <a:r>
              <a:rPr lang="en-US" sz="1600" dirty="0" smtClean="0"/>
              <a:t> parameters: Stop, Inquire, Continue, </a:t>
            </a:r>
            <a:r>
              <a:rPr lang="en-US" sz="1600" dirty="0" err="1" smtClean="0"/>
              <a:t>SilentlyContinue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75488"/>
            <a:ext cx="8229600" cy="591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Scripting Language: Misc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Array Manipulation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arr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1,2,3,4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arr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+= 5,6,7,8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arr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[2..4]       =&gt; 3 4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arr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[0..3+5..7]  =&gt; 1 2 3 4 6 7 8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Command Substitution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echo "The time is $(get-date)"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Comment character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# comments to end of line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dirty="0" smtClean="0"/>
              <a:t>Dot source script file to import into current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PS C:\&gt; . .\vs80vars.ps1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latin typeface="Lucida Console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PS&gt;.\scripting.ps1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.NET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Create new objects</a:t>
            </a:r>
          </a:p>
          <a:p>
            <a:pPr lvl="1"/>
            <a:r>
              <a:rPr lang="en-US" sz="1800" dirty="0" smtClean="0">
                <a:latin typeface="Lucida Console" pitchFamily="49" charset="0"/>
              </a:rPr>
              <a:t>$</a:t>
            </a:r>
            <a:r>
              <a:rPr lang="en-US" sz="1800" dirty="0" err="1" smtClean="0">
                <a:latin typeface="Lucida Console" pitchFamily="49" charset="0"/>
              </a:rPr>
              <a:t>webClient</a:t>
            </a:r>
            <a:r>
              <a:rPr lang="en-US" sz="1800" dirty="0" smtClean="0">
                <a:latin typeface="Lucida Console" pitchFamily="49" charset="0"/>
              </a:rPr>
              <a:t> = new-object </a:t>
            </a:r>
            <a:r>
              <a:rPr lang="en-US" sz="1800" dirty="0" err="1" smtClean="0">
                <a:latin typeface="Lucida Console" pitchFamily="49" charset="0"/>
              </a:rPr>
              <a:t>System.Net.WebClient</a:t>
            </a:r>
            <a:endParaRPr lang="en-US" sz="18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/>
              <a:t>Get and set properties</a:t>
            </a:r>
          </a:p>
          <a:p>
            <a:pPr lvl="1"/>
            <a:r>
              <a:rPr lang="en-US" sz="1800" dirty="0" smtClean="0">
                <a:latin typeface="Lucida Console" pitchFamily="49" charset="0"/>
              </a:rPr>
              <a:t>(get-date).Year</a:t>
            </a:r>
          </a:p>
          <a:p>
            <a:pPr lvl="1"/>
            <a:r>
              <a:rPr lang="en-US" sz="1800" dirty="0" smtClean="0">
                <a:latin typeface="Lucida Console" pitchFamily="49" charset="0"/>
              </a:rPr>
              <a:t>(get-item foo.txt).</a:t>
            </a:r>
            <a:r>
              <a:rPr lang="en-US" sz="1800" dirty="0" err="1" smtClean="0">
                <a:latin typeface="Lucida Console" pitchFamily="49" charset="0"/>
              </a:rPr>
              <a:t>IsReadOnly</a:t>
            </a:r>
            <a:r>
              <a:rPr lang="en-US" sz="1800" dirty="0" smtClean="0">
                <a:latin typeface="Lucida Console" pitchFamily="49" charset="0"/>
              </a:rPr>
              <a:t> = $true</a:t>
            </a:r>
          </a:p>
          <a:p>
            <a:pPr marL="0" indent="0">
              <a:buNone/>
            </a:pPr>
            <a:r>
              <a:rPr lang="en-US" dirty="0" smtClean="0"/>
              <a:t>Call methods</a:t>
            </a:r>
          </a:p>
          <a:p>
            <a:pPr lvl="1"/>
            <a:r>
              <a:rPr lang="en-US" sz="1800" dirty="0" smtClean="0">
                <a:latin typeface="Lucida Console" pitchFamily="49" charset="0"/>
              </a:rPr>
              <a:t>"Hello </a:t>
            </a:r>
            <a:r>
              <a:rPr lang="en-US" sz="1800" dirty="0" err="1" smtClean="0">
                <a:latin typeface="Lucida Console" pitchFamily="49" charset="0"/>
              </a:rPr>
              <a:t>World".split</a:t>
            </a:r>
            <a:r>
              <a:rPr lang="en-US" sz="1800" dirty="0" smtClean="0">
                <a:latin typeface="Lucida Console" pitchFamily="49" charset="0"/>
              </a:rPr>
              <a:t>(" ")</a:t>
            </a:r>
          </a:p>
          <a:p>
            <a:pPr marL="0" indent="0">
              <a:buNone/>
            </a:pPr>
            <a:r>
              <a:rPr lang="en-US" dirty="0" smtClean="0"/>
              <a:t>Access static members</a:t>
            </a:r>
          </a:p>
          <a:p>
            <a:pPr lvl="1"/>
            <a:r>
              <a:rPr lang="en-US" sz="1800" dirty="0" smtClean="0">
                <a:latin typeface="Lucida Console" pitchFamily="49" charset="0"/>
              </a:rPr>
              <a:t>[Math]::</a:t>
            </a:r>
            <a:r>
              <a:rPr lang="en-US" sz="1800" dirty="0" err="1" smtClean="0">
                <a:latin typeface="Lucida Console" pitchFamily="49" charset="0"/>
              </a:rPr>
              <a:t>Pow</a:t>
            </a:r>
            <a:r>
              <a:rPr lang="en-US" sz="1800" dirty="0" smtClean="0">
                <a:latin typeface="Lucida Console" pitchFamily="49" charset="0"/>
              </a:rPr>
              <a:t>(2,30)   # PowerShell </a:t>
            </a:r>
            <a:r>
              <a:rPr lang="en-US" sz="1800" dirty="0" err="1" smtClean="0">
                <a:latin typeface="Lucida Console" pitchFamily="49" charset="0"/>
              </a:rPr>
              <a:t>prepends</a:t>
            </a:r>
            <a:r>
              <a:rPr lang="en-US" sz="1800" dirty="0" smtClean="0">
                <a:latin typeface="Lucida Console" pitchFamily="49" charset="0"/>
              </a:rPr>
              <a:t> 'System.'</a:t>
            </a:r>
          </a:p>
          <a:p>
            <a:pPr lvl="1"/>
            <a:r>
              <a:rPr lang="en-US" sz="1800" dirty="0" smtClean="0">
                <a:latin typeface="Lucida Console" pitchFamily="49" charset="0"/>
              </a:rPr>
              <a:t>[</a:t>
            </a:r>
            <a:r>
              <a:rPr lang="en-US" sz="1800" dirty="0" err="1" smtClean="0">
                <a:latin typeface="Lucida Console" pitchFamily="49" charset="0"/>
              </a:rPr>
              <a:t>DateTime</a:t>
            </a:r>
            <a:r>
              <a:rPr lang="en-US" sz="1800" dirty="0" smtClean="0">
                <a:latin typeface="Lucida Console" pitchFamily="49" charset="0"/>
              </a:rPr>
              <a:t>]::</a:t>
            </a:r>
            <a:r>
              <a:rPr lang="en-US" sz="1800" dirty="0" err="1" smtClean="0">
                <a:latin typeface="Lucida Console" pitchFamily="49" charset="0"/>
              </a:rPr>
              <a:t>UtcNow</a:t>
            </a:r>
            <a:r>
              <a:rPr lang="en-US" sz="1800" dirty="0" smtClean="0">
                <a:latin typeface="Lucida Console" pitchFamily="49" charset="0"/>
              </a:rPr>
              <a:t>  # if type name not found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05206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PS&gt;.\dotnet.ps1; .\regex.ps1; .\xml.ps1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WMI and PowerShell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Get-</a:t>
            </a:r>
            <a:r>
              <a:rPr lang="en-US" dirty="0" err="1" smtClean="0"/>
              <a:t>WMIObject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Get-Help -name Get-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WMIObject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urier New"/>
              </a:rPr>
              <a:t>get-</a:t>
            </a:r>
            <a:r>
              <a:rPr lang="en-US" sz="1600" dirty="0" err="1" smtClean="0">
                <a:latin typeface="Courier New"/>
              </a:rPr>
              <a:t>wmiobject</a:t>
            </a:r>
            <a:r>
              <a:rPr lang="en-US" sz="1600" dirty="0" smtClean="0">
                <a:latin typeface="Courier New"/>
              </a:rPr>
              <a:t> -namespace "root\cimv2" –list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 err="1" smtClean="0"/>
              <a:t>filesystem</a:t>
            </a:r>
            <a:r>
              <a:rPr lang="en-US" dirty="0" smtClean="0"/>
              <a:t> information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$disks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gwmi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Win32_LogicalDisk –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computername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$disks[0].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freespace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$disks[0].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freespace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/1gb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$disks[0].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filesystem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Get a list of the </a:t>
            </a:r>
            <a:r>
              <a:rPr lang="en-US" dirty="0" err="1" smtClean="0"/>
              <a:t>Hotfixes</a:t>
            </a:r>
            <a:r>
              <a:rPr lang="en-US" dirty="0" smtClean="0"/>
              <a:t> that have been installed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hotfixes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gwmi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Win32_QuickFixEngineering –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computername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hotfixes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| format-table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Hotfixid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OperatingSystem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pt-BR" sz="1800" dirty="0" smtClean="0">
                <a:latin typeface="Courier New" pitchFamily="49" charset="0"/>
                <a:cs typeface="Courier New" pitchFamily="49" charset="0"/>
              </a:rPr>
              <a:t>gwmi win32_OperatingSystem -computername localhost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610766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PS&gt;.\wmi.ps1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4701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(Windows </a:t>
            </a:r>
            <a:r>
              <a:rPr lang="en-US" dirty="0"/>
              <a:t>Management </a:t>
            </a:r>
            <a:r>
              <a:rPr lang="en-US" dirty="0" smtClean="0"/>
              <a:t>Instrumentation)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Storing Script Blocks as Data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3694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Script can be stored as data and later </a:t>
            </a:r>
            <a:r>
              <a:rPr lang="en-US" dirty="0" smtClean="0"/>
              <a:t>executed, like a lambda expression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PS</a:t>
            </a:r>
            <a:r>
              <a:rPr lang="en-US" sz="1800" dirty="0" smtClean="0">
                <a:latin typeface="Lucida Console" pitchFamily="49" charset="0"/>
              </a:rPr>
              <a:t>&gt; $script = {get-process}</a:t>
            </a:r>
            <a:br>
              <a:rPr lang="en-US" sz="1800" dirty="0" smtClean="0">
                <a:latin typeface="Lucida Console" pitchFamily="49" charset="0"/>
              </a:rPr>
            </a:br>
            <a:r>
              <a:rPr lang="en-US" sz="1800" dirty="0" smtClean="0">
                <a:latin typeface="Lucida Console" pitchFamily="49" charset="0"/>
              </a:rPr>
              <a:t>PS&gt; $script</a:t>
            </a:r>
            <a:br>
              <a:rPr lang="en-US" sz="1800" dirty="0" smtClean="0">
                <a:latin typeface="Lucida Console" pitchFamily="49" charset="0"/>
              </a:rPr>
            </a:br>
            <a:r>
              <a:rPr lang="en-US" sz="1800" dirty="0" smtClean="0">
                <a:latin typeface="Lucida Console" pitchFamily="49" charset="0"/>
              </a:rPr>
              <a:t>get-process</a:t>
            </a:r>
            <a:br>
              <a:rPr lang="en-US" sz="1800" dirty="0" smtClean="0">
                <a:latin typeface="Lucida Console" pitchFamily="49" charset="0"/>
              </a:rPr>
            </a:br>
            <a:r>
              <a:rPr lang="en-US" sz="1800" dirty="0" smtClean="0">
                <a:latin typeface="Lucida Console" pitchFamily="49" charset="0"/>
              </a:rPr>
              <a:t>PS&gt; &amp;$script</a:t>
            </a:r>
            <a:br>
              <a:rPr lang="en-US" sz="1800" dirty="0" smtClean="0">
                <a:latin typeface="Lucida Console" pitchFamily="49" charset="0"/>
              </a:rPr>
            </a:br>
            <a:r>
              <a:rPr lang="en-US" sz="1400" dirty="0" smtClean="0">
                <a:latin typeface="Lucida Console" pitchFamily="49" charset="0"/>
              </a:rPr>
              <a:t/>
            </a:r>
            <a:br>
              <a:rPr lang="en-US" sz="1400" dirty="0" smtClean="0">
                <a:latin typeface="Lucida Console" pitchFamily="49" charset="0"/>
              </a:rPr>
            </a:br>
            <a:r>
              <a:rPr lang="en-US" sz="1200" dirty="0" smtClean="0">
                <a:latin typeface="Lucida Console" pitchFamily="49" charset="0"/>
              </a:rPr>
              <a:t>Handles  NPM(K)    PM(K)      WS(K) VS(M)   CPU(s)     Id </a:t>
            </a:r>
            <a:r>
              <a:rPr lang="en-US" sz="1200" dirty="0" err="1" smtClean="0">
                <a:latin typeface="Lucida Console" pitchFamily="49" charset="0"/>
              </a:rPr>
              <a:t>ProcessName</a:t>
            </a:r>
            <a:r>
              <a:rPr lang="en-US" sz="1200" dirty="0" smtClean="0">
                <a:latin typeface="Lucida Console" pitchFamily="49" charset="0"/>
              </a:rPr>
              <a:t/>
            </a:r>
            <a:br>
              <a:rPr lang="en-US" sz="1200" dirty="0" smtClean="0">
                <a:latin typeface="Lucida Console" pitchFamily="49" charset="0"/>
              </a:rPr>
            </a:br>
            <a:r>
              <a:rPr lang="en-US" sz="1200" dirty="0" smtClean="0">
                <a:latin typeface="Lucida Console" pitchFamily="49" charset="0"/>
              </a:rPr>
              <a:t>-------  ------    -----      ----- -----   ------     -- -----------</a:t>
            </a:r>
            <a:br>
              <a:rPr lang="en-US" sz="1200" dirty="0" smtClean="0">
                <a:latin typeface="Lucida Console" pitchFamily="49" charset="0"/>
              </a:rPr>
            </a:br>
            <a:r>
              <a:rPr lang="en-US" sz="1200" dirty="0" smtClean="0">
                <a:latin typeface="Lucida Console" pitchFamily="49" charset="0"/>
              </a:rPr>
              <a:t>    102       5     1088       3332    32     0.17   2092 </a:t>
            </a:r>
            <a:r>
              <a:rPr lang="en-US" sz="1200" dirty="0" err="1" smtClean="0">
                <a:latin typeface="Lucida Console" pitchFamily="49" charset="0"/>
              </a:rPr>
              <a:t>alg</a:t>
            </a:r>
            <a:r>
              <a:rPr lang="en-US" sz="1200" dirty="0" smtClean="0">
                <a:latin typeface="Lucida Console" pitchFamily="49" charset="0"/>
              </a:rPr>
              <a:t/>
            </a:r>
            <a:br>
              <a:rPr lang="en-US" sz="1200" dirty="0" smtClean="0">
                <a:latin typeface="Lucida Console" pitchFamily="49" charset="0"/>
              </a:rPr>
            </a:br>
            <a:r>
              <a:rPr lang="en-US" sz="1200" dirty="0" smtClean="0">
                <a:latin typeface="Lucida Console" pitchFamily="49" charset="0"/>
              </a:rPr>
              <a:t>    614      43    16760      25236    88    62.16   2740 CCAPP</a:t>
            </a:r>
            <a:br>
              <a:rPr lang="en-US" sz="1200" dirty="0" smtClean="0">
                <a:latin typeface="Lucida Console" pitchFamily="49" charset="0"/>
              </a:rPr>
            </a:br>
            <a:r>
              <a:rPr lang="en-US" sz="1200" dirty="0" smtClean="0">
                <a:latin typeface="Lucida Console" pitchFamily="49" charset="0"/>
              </a:rPr>
              <a:t>    283       5     3860       3536    43     2.44    388 CCEVTMGR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05206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PS&gt;.\scriptBlock.ps1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PowerShell 2.0 – new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Remote management and invokes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Integrated Scripted Environment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Eventing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Background jobs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Modules </a:t>
            </a:r>
            <a:r>
              <a:rPr lang="en-US" sz="2000" dirty="0" smtClean="0"/>
              <a:t>(new way to extend PowerShell)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Misc enhancements, </a:t>
            </a:r>
            <a:r>
              <a:rPr lang="en-US" dirty="0" err="1" smtClean="0"/>
              <a:t>perf</a:t>
            </a:r>
            <a:r>
              <a:rPr lang="en-US" dirty="0" smtClean="0"/>
              <a:t> improvements and bug fixes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20003"/>
              </p:ext>
            </p:extLst>
          </p:nvPr>
        </p:nvGraphicFramePr>
        <p:xfrm>
          <a:off x="304800" y="1143000"/>
          <a:ext cx="8610600" cy="542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4343400"/>
                <a:gridCol w="2895600"/>
              </a:tblGrid>
              <a:tr h="372959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Where?  http://...</a:t>
                      </a:r>
                      <a:endParaRPr lang="en-US" dirty="0"/>
                    </a:p>
                  </a:txBody>
                  <a:tcPr/>
                </a:tc>
              </a:tr>
              <a:tr h="981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 Scripting Center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An actively updated resource from Microsoft.  Includes  introductory material, articles, webcasts, script repository, and more.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  <a:t>technet.microsoft.com/</a:t>
                      </a:r>
                      <a:b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</a:br>
                      <a:r>
                        <a:rPr lang="en-US" sz="1600" baseline="0" dirty="0" err="1" smtClean="0">
                          <a:latin typeface="Consolas" pitchFamily="49" charset="0"/>
                          <a:hlinkClick r:id="rId2" action="ppaction://hlinkfile"/>
                        </a:rPr>
                        <a:t>scriptcenter</a:t>
                      </a:r>
                      <a: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  <a:t>/</a:t>
                      </a:r>
                      <a:b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</a:br>
                      <a: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  <a:t>powershell.aspx</a:t>
                      </a:r>
                      <a:endParaRPr lang="en-US" sz="16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1336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Windows PowerShell In</a:t>
                      </a:r>
                      <a:r>
                        <a:rPr lang="en-US" sz="1600" baseline="0" dirty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Author Bruce Payette, one of the principal creators of PowerShell, gives this comprehensive tome on everything about the language and how to apply it.  Become an expert!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nsolas" pitchFamily="49" charset="0"/>
                          <a:hlinkClick r:id="rId3"/>
                        </a:rPr>
                        <a:t>manning.com/</a:t>
                      </a:r>
                    </a:p>
                    <a:p>
                      <a:r>
                        <a:rPr lang="en-US" sz="1600" baseline="0" dirty="0" err="1" smtClean="0">
                          <a:latin typeface="Consolas" pitchFamily="49" charset="0"/>
                          <a:hlinkClick r:id="rId3"/>
                        </a:rPr>
                        <a:t>payette</a:t>
                      </a:r>
                      <a:endParaRPr lang="en-US" sz="16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981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 to Windows</a:t>
                      </a:r>
                      <a:r>
                        <a:rPr lang="en-US" sz="1600" baseline="0" dirty="0" smtClean="0"/>
                        <a:t> PowerShell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A reference library of PowerShell examples ranging everywhere between “Getting Started” to advanced topics.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nsolas" pitchFamily="49" charset="0"/>
                          <a:hlinkClick r:id="rId4"/>
                        </a:rPr>
                        <a:t>www.computerperformance.co.uk/powershell</a:t>
                      </a:r>
                      <a:endParaRPr lang="en-US" sz="16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4263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Keith Hill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PowerShell MVP and Community Extensions coordinator – wrote the demo script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nsolas" pitchFamily="49" charset="0"/>
                          <a:hlinkClick r:id="rId5"/>
                        </a:rPr>
                        <a:t>keithhill.spaces.live.com</a:t>
                      </a:r>
                      <a:endParaRPr lang="en-US" sz="14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841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Power-Scripting Podcast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Podcast on Windows PowerShell with Jonathan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Walz</a:t>
                      </a:r>
                      <a:r>
                        <a:rPr lang="en-US" sz="1600" baseline="0" dirty="0" smtClean="0">
                          <a:latin typeface="+mn-lt"/>
                        </a:rPr>
                        <a:t> and Hal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Rottenberg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nsolas" pitchFamily="49" charset="0"/>
                          <a:hlinkClick r:id="rId6"/>
                        </a:rPr>
                        <a:t>powerscripting.net</a:t>
                      </a:r>
                      <a:endParaRPr lang="en-US" sz="14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 descr="http://www.manning.com/payette2/payette2_cover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20771"/>
            <a:ext cx="1009650" cy="12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5425" y="152400"/>
            <a:ext cx="29718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Come up and pick up a PowerShell Quick Reference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Cmdlets</a:t>
            </a:r>
            <a:r>
              <a:rPr lang="en-US" sz="3200" dirty="0" smtClean="0"/>
              <a:t> compared to Unix Utilities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Characteristics of Unix </a:t>
            </a:r>
            <a:r>
              <a:rPr lang="en-US" dirty="0" err="1" smtClean="0"/>
              <a:t>utilties</a:t>
            </a:r>
            <a:r>
              <a:rPr lang="en-US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Specialized and work with unstructured information</a:t>
            </a:r>
            <a:br>
              <a:rPr lang="en-US" dirty="0" smtClean="0"/>
            </a:br>
            <a:r>
              <a:rPr lang="en-US" sz="1800" dirty="0" smtClean="0">
                <a:latin typeface="Lucida Console" pitchFamily="49" charset="0"/>
              </a:rPr>
              <a:t/>
            </a:r>
            <a:br>
              <a:rPr lang="en-US" sz="1800" dirty="0" smtClean="0">
                <a:latin typeface="Lucida Console" pitchFamily="49" charset="0"/>
              </a:rPr>
            </a:b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$ find . -type f -name "e*" -exec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rm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{} ;</a:t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Characteristics of PS </a:t>
            </a:r>
            <a:r>
              <a:rPr lang="en-US" dirty="0" err="1" smtClean="0"/>
              <a:t>cmdlets</a:t>
            </a:r>
            <a:r>
              <a:rPr lang="en-US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Generic, simple and work with structured information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>
                <a:latin typeface="Lucida Console" pitchFamily="49" charset="0"/>
              </a:rPr>
              <a:t/>
            </a:r>
            <a:br>
              <a:rPr lang="en-US" sz="1800" dirty="0" smtClean="0">
                <a:latin typeface="Lucida Console" pitchFamily="49" charset="0"/>
              </a:rPr>
            </a:b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PS&gt; dir . -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recurse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| where {!$_.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PSIsContainer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-and</a:t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  ($_.Name -like "e*")} | remove-item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Windows PowerShell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Dynamic </a:t>
            </a:r>
            <a:r>
              <a:rPr lang="en-US" dirty="0"/>
              <a:t>scripting language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Next generation command-line shell for Windows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C:\Users\poprhythm\Documents\My Dropbox\Codestock 2010\PowerShell\PowershellPresentation\powershell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86200"/>
            <a:ext cx="3048000" cy="224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Kolpack - @poprhythm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Automate complex, repetitive tasks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.NET Interactive Prompt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Build command line utilities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Host-able script engine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Windows Server management </a:t>
            </a:r>
          </a:p>
          <a:p>
            <a:pPr marL="758952" lvl="1" indent="-457200">
              <a:buFont typeface="Arial" pitchFamily="34" charset="0"/>
              <a:buChar char="•"/>
            </a:pPr>
            <a:r>
              <a:rPr lang="en-US" dirty="0" smtClean="0"/>
              <a:t>Exchange 2007+</a:t>
            </a:r>
          </a:p>
          <a:p>
            <a:pPr marL="758952" lvl="1" indent="-457200">
              <a:buFont typeface="Arial" pitchFamily="34" charset="0"/>
              <a:buChar char="•"/>
            </a:pPr>
            <a:r>
              <a:rPr lang="en-US" dirty="0" smtClean="0"/>
              <a:t>SQL Server 2008+</a:t>
            </a:r>
          </a:p>
          <a:p>
            <a:pPr marL="758952" lvl="1" indent="-457200">
              <a:buFont typeface="Arial" pitchFamily="34" charset="0"/>
              <a:buChar char="•"/>
            </a:pPr>
            <a:r>
              <a:rPr lang="en-US" dirty="0" smtClean="0"/>
              <a:t>IIS 7.0+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PowerShell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Cmdlets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Providers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.NET type system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Object flow pipeline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Intrinsic support for regular expressions, WMI and XML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Extensible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Download and Install</a:t>
            </a:r>
          </a:p>
          <a:p>
            <a:pPr lvl="1">
              <a:lnSpc>
                <a:spcPct val="80000"/>
              </a:lnSpc>
            </a:pPr>
            <a:r>
              <a:rPr lang="en-US" sz="2400" u="sng" dirty="0">
                <a:hlinkClick r:id="rId2"/>
              </a:rPr>
              <a:t>http://</a:t>
            </a:r>
            <a:r>
              <a:rPr lang="en-US" sz="2400" u="sng" dirty="0" smtClean="0">
                <a:hlinkClick r:id="rId2"/>
              </a:rPr>
              <a:t>support.microsoft.com/kb/968929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Set PowerShell to allow script execution. 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Lucida Console" pitchFamily="49" charset="0"/>
              </a:rPr>
              <a:t>PS&gt; Set-</a:t>
            </a:r>
            <a:r>
              <a:rPr lang="en-US" sz="2200" dirty="0" err="1" smtClean="0">
                <a:latin typeface="Lucida Console" pitchFamily="49" charset="0"/>
              </a:rPr>
              <a:t>ExecutionPolicy</a:t>
            </a:r>
            <a:r>
              <a:rPr lang="en-US" sz="2200" dirty="0" smtClean="0">
                <a:latin typeface="Lucida Console" pitchFamily="49" charset="0"/>
              </a:rPr>
              <a:t> </a:t>
            </a:r>
            <a:r>
              <a:rPr lang="en-US" sz="2200" dirty="0" smtClean="0">
                <a:latin typeface="Lucida Console" pitchFamily="49" charset="0"/>
              </a:rPr>
              <a:t>U</a:t>
            </a:r>
            <a:r>
              <a:rPr lang="en-US" sz="2200" dirty="0" smtClean="0">
                <a:latin typeface="Lucida Console" pitchFamily="49" charset="0"/>
              </a:rPr>
              <a:t>nrestricted</a:t>
            </a:r>
            <a:endParaRPr lang="en-US" sz="2200" dirty="0" smtClean="0">
              <a:latin typeface="Lucida Console" pitchFamily="49" charset="0"/>
            </a:endParaRPr>
          </a:p>
          <a:p>
            <a:pPr lvl="1">
              <a:lnSpc>
                <a:spcPct val="80000"/>
              </a:lnSpc>
            </a:pPr>
            <a:endParaRPr lang="en-US" sz="2200" dirty="0">
              <a:latin typeface="Lucida Console" pitchFamily="49" charset="0"/>
            </a:endParaRPr>
          </a:p>
          <a:p>
            <a:pPr marL="36576" indent="0">
              <a:lnSpc>
                <a:spcPct val="80000"/>
              </a:lnSpc>
              <a:buNone/>
            </a:pPr>
            <a:r>
              <a:rPr lang="en-US" sz="2400" dirty="0" smtClean="0">
                <a:latin typeface="Lucida Console" pitchFamily="49" charset="0"/>
              </a:rPr>
              <a:t>Check out the community </a:t>
            </a:r>
            <a:r>
              <a:rPr lang="en-US" sz="2400" dirty="0" smtClean="0">
                <a:latin typeface="Lucida Console" pitchFamily="49" charset="0"/>
              </a:rPr>
              <a:t>extensions for dozens of new commands you might </a:t>
            </a:r>
            <a:r>
              <a:rPr lang="en-US" sz="2400" smtClean="0">
                <a:latin typeface="Lucida Console" pitchFamily="49" charset="0"/>
              </a:rPr>
              <a:t>find useful</a:t>
            </a:r>
            <a:endParaRPr lang="en-US" sz="2400" dirty="0" smtClean="0">
              <a:latin typeface="Lucida Console" pitchFamily="49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Lucida Console" pitchFamily="49" charset="0"/>
              </a:rPr>
              <a:t>http://pscx.codeplex.com/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86768"/>
              </p:ext>
            </p:extLst>
          </p:nvPr>
        </p:nvGraphicFramePr>
        <p:xfrm>
          <a:off x="304800" y="1143000"/>
          <a:ext cx="8610600" cy="542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4343400"/>
                <a:gridCol w="2895600"/>
              </a:tblGrid>
              <a:tr h="372959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Where?  http://...</a:t>
                      </a:r>
                      <a:endParaRPr lang="en-US" dirty="0"/>
                    </a:p>
                  </a:txBody>
                  <a:tcPr/>
                </a:tc>
              </a:tr>
              <a:tr h="981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Microsoft Scripting Center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An actively updated resource from Microsoft.  Includes  introductory material, articles, webcasts, script repository, and more.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  <a:t>technet.microsoft.com/</a:t>
                      </a:r>
                      <a:b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</a:br>
                      <a:r>
                        <a:rPr lang="en-US" sz="1600" baseline="0" dirty="0" err="1" smtClean="0">
                          <a:latin typeface="Consolas" pitchFamily="49" charset="0"/>
                          <a:hlinkClick r:id="rId2" action="ppaction://hlinkfile"/>
                        </a:rPr>
                        <a:t>scriptcenter</a:t>
                      </a:r>
                      <a: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  <a:t>/</a:t>
                      </a:r>
                      <a:b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</a:br>
                      <a:r>
                        <a:rPr lang="en-US" sz="1600" baseline="0" dirty="0" smtClean="0">
                          <a:latin typeface="Consolas" pitchFamily="49" charset="0"/>
                          <a:hlinkClick r:id="rId2" action="ppaction://hlinkfile"/>
                        </a:rPr>
                        <a:t>powershell.aspx</a:t>
                      </a:r>
                      <a:endParaRPr lang="en-US" sz="16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1336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Windows PowerShell In</a:t>
                      </a:r>
                      <a:r>
                        <a:rPr lang="en-US" sz="1600" baseline="0" dirty="0" smtClean="0"/>
                        <a:t> 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Author Bruce Payette, one of the principal creators of PowerShell, gives this comprehensive tome on everything about the language and how to apply it.  Become an expert!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nsolas" pitchFamily="49" charset="0"/>
                          <a:hlinkClick r:id="rId3"/>
                        </a:rPr>
                        <a:t>manning.com/</a:t>
                      </a:r>
                    </a:p>
                    <a:p>
                      <a:r>
                        <a:rPr lang="en-US" sz="1600" baseline="0" dirty="0" err="1" smtClean="0">
                          <a:latin typeface="Consolas" pitchFamily="49" charset="0"/>
                          <a:hlinkClick r:id="rId3"/>
                        </a:rPr>
                        <a:t>payette</a:t>
                      </a:r>
                      <a:endParaRPr lang="en-US" sz="16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981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 to Windows</a:t>
                      </a:r>
                      <a:r>
                        <a:rPr lang="en-US" sz="1600" baseline="0" dirty="0" smtClean="0"/>
                        <a:t> PowerShell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A reference library of PowerShell examples ranging everywhere between “Getting Started” to advanced topics.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onsolas" pitchFamily="49" charset="0"/>
                          <a:hlinkClick r:id="rId4"/>
                        </a:rPr>
                        <a:t>www.computerperformance.co.uk/powershell</a:t>
                      </a:r>
                      <a:endParaRPr lang="en-US" sz="16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4263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Keith Hill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PowerShell MVP and Community Extensions coordinator – wrote the demo script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nsolas" pitchFamily="49" charset="0"/>
                          <a:hlinkClick r:id="rId5"/>
                        </a:rPr>
                        <a:t>keithhill.spaces.live.com</a:t>
                      </a:r>
                      <a:endParaRPr lang="en-US" sz="14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841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Power-Scripting Podcast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+mn-lt"/>
                        </a:rPr>
                        <a:t>Podcast on Windows PowerShell with Jonathan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Walz</a:t>
                      </a:r>
                      <a:r>
                        <a:rPr lang="en-US" sz="1600" baseline="0" dirty="0" smtClean="0">
                          <a:latin typeface="+mn-lt"/>
                        </a:rPr>
                        <a:t> and Hal </a:t>
                      </a:r>
                      <a:r>
                        <a:rPr lang="en-US" sz="1600" baseline="0" dirty="0" err="1" smtClean="0">
                          <a:latin typeface="+mn-lt"/>
                        </a:rPr>
                        <a:t>Rottenberg</a:t>
                      </a:r>
                      <a:endParaRPr lang="en-US" sz="16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nsolas" pitchFamily="49" charset="0"/>
                          <a:hlinkClick r:id="rId6"/>
                        </a:rPr>
                        <a:t>powerscripting.net</a:t>
                      </a:r>
                      <a:endParaRPr lang="en-US" sz="1400" baseline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http://www.manning.com/payette2/payette2_cover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20771"/>
            <a:ext cx="1009650" cy="12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James Kolpack - @poprhythm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Integrated Scripting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James Kolpack - @poprhythm</a:t>
            </a:r>
          </a:p>
          <a:p>
            <a:pPr algn="r"/>
            <a:r>
              <a:rPr lang="en-US" smtClean="0"/>
              <a:t>popcyclical.com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913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15559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1104</TotalTime>
  <Words>1995</Words>
  <Application>Microsoft Office PowerPoint</Application>
  <PresentationFormat>On-screen Show (4:3)</PresentationFormat>
  <Paragraphs>405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Technic</vt:lpstr>
      <vt:lpstr>Introduction to Windows PowerShell</vt:lpstr>
      <vt:lpstr>PowerPoint Presentation</vt:lpstr>
      <vt:lpstr>PowerPoint Presentation</vt:lpstr>
      <vt:lpstr>What is Windows PowerShell</vt:lpstr>
      <vt:lpstr>What can it do?</vt:lpstr>
      <vt:lpstr>PowerShell Innovations</vt:lpstr>
      <vt:lpstr>Getting Started…</vt:lpstr>
      <vt:lpstr>Resources</vt:lpstr>
      <vt:lpstr>Integrated Scripting Environment</vt:lpstr>
      <vt:lpstr>PowerPoint Presentation</vt:lpstr>
      <vt:lpstr>Shell Stuff</vt:lpstr>
      <vt:lpstr>Cmdlets</vt:lpstr>
      <vt:lpstr>The Pipeline</vt:lpstr>
      <vt:lpstr>Pipeline Cmdlets</vt:lpstr>
      <vt:lpstr>Pipeline Cmdlets Continued</vt:lpstr>
      <vt:lpstr>PowerShell Pipeline: Moving Objects</vt:lpstr>
      <vt:lpstr>Type System: Formatting Output</vt:lpstr>
      <vt:lpstr>Providers</vt:lpstr>
      <vt:lpstr>Scripting Language: Variables</vt:lpstr>
      <vt:lpstr>Scripting Language - Variables</vt:lpstr>
      <vt:lpstr>Scripting Language: Data Types</vt:lpstr>
      <vt:lpstr>Scripting Language: Strings</vt:lpstr>
      <vt:lpstr>Scripting Language: Operators</vt:lpstr>
      <vt:lpstr>Scripting Language: Control Flow</vt:lpstr>
      <vt:lpstr>Scripting Language: Control Flow continued</vt:lpstr>
      <vt:lpstr>Scripting Language: Functions</vt:lpstr>
      <vt:lpstr>Scripting Language – Error Handling</vt:lpstr>
      <vt:lpstr>Scripting Language: Misc</vt:lpstr>
      <vt:lpstr>Working with .NET Objects</vt:lpstr>
      <vt:lpstr>WMI and PowerShell</vt:lpstr>
      <vt:lpstr>Storing Script Blocks as Data</vt:lpstr>
      <vt:lpstr>PowerShell 2.0 – new stuff</vt:lpstr>
      <vt:lpstr>Resources</vt:lpstr>
      <vt:lpstr>Cmdlets compared to Unix Utilities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poprhythm</cp:lastModifiedBy>
  <cp:revision>194</cp:revision>
  <cp:lastPrinted>2010-06-26T01:21:25Z</cp:lastPrinted>
  <dcterms:created xsi:type="dcterms:W3CDTF">2006-08-16T00:00:00Z</dcterms:created>
  <dcterms:modified xsi:type="dcterms:W3CDTF">2010-06-26T17:27:17Z</dcterms:modified>
</cp:coreProperties>
</file>